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maas, Sebastian" initials="VS" lastIdx="2" clrIdx="0">
    <p:extLst>
      <p:ext uri="{19B8F6BF-5375-455C-9EA6-DF929625EA0E}">
        <p15:presenceInfo xmlns:p15="http://schemas.microsoft.com/office/powerpoint/2012/main" userId="S-1-5-21-145910888-1053231244-2131390739-147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85631" autoAdjust="0"/>
  </p:normalViewPr>
  <p:slideViewPr>
    <p:cSldViewPr snapToGrid="0">
      <p:cViewPr varScale="1">
        <p:scale>
          <a:sx n="100" d="100"/>
          <a:sy n="10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F3C5-8E5C-4D14-8B6B-464C085E7DF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833F-DFB1-4CC1-A13C-81AF4BB7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http://static.safehaven.com/authors/mish/39971.png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833F-DFB1-4CC1-A13C-81AF4BB70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https://www.illinoispolicy.org/pension-funds%C2%92-expected-rates-of-return-%C2%93biggest-lie-in-global-finance%C2%94/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833F-DFB1-4CC1-A13C-81AF4BB70D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4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8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4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8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4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8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6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0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4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3BF375-26E2-48BA-8361-9D5AEAA1A25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450730-3113-48DC-B769-E57E55D5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2785531"/>
            <a:ext cx="6815669" cy="1515533"/>
          </a:xfrm>
        </p:spPr>
        <p:txBody>
          <a:bodyPr/>
          <a:lstStyle/>
          <a:p>
            <a:r>
              <a:rPr lang="en-US" dirty="0" smtClean="0"/>
              <a:t>Illinois Pension Crisis: Evaluation and Proposed Solutions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594859"/>
            <a:ext cx="6815669" cy="383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Doug </a:t>
            </a:r>
            <a:r>
              <a:rPr lang="en-US" dirty="0" err="1" smtClean="0"/>
              <a:t>Palzer</a:t>
            </a:r>
            <a:r>
              <a:rPr lang="en-US" dirty="0" smtClean="0"/>
              <a:t>, Luke Hamilton, Michael Sherman, Sebastian </a:t>
            </a:r>
            <a:r>
              <a:rPr lang="en-US" dirty="0" err="1" smtClean="0"/>
              <a:t>Vermaas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Assets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4600"/>
            <a:ext cx="9601196" cy="27669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Investment Returns do perform relatively well, but recessionary times are not accounted for in current straight-line </a:t>
            </a:r>
            <a:r>
              <a:rPr lang="en-US" dirty="0" smtClean="0"/>
              <a:t>method</a:t>
            </a:r>
          </a:p>
          <a:p>
            <a:r>
              <a:rPr lang="en-US" dirty="0"/>
              <a:t>Six sigma crises happen much more often than in previous </a:t>
            </a:r>
            <a:r>
              <a:rPr lang="en-US" dirty="0" smtClean="0"/>
              <a:t>centuries</a:t>
            </a:r>
            <a:endParaRPr lang="en-US" dirty="0" smtClean="0"/>
          </a:p>
          <a:p>
            <a:r>
              <a:rPr lang="en-US" dirty="0" smtClean="0"/>
              <a:t>Specifically, the financial crisis of 2008 changed the way we must think about computing our ROA assumptions</a:t>
            </a:r>
          </a:p>
          <a:p>
            <a:r>
              <a:rPr lang="en-US" dirty="0" smtClean="0"/>
              <a:t>Evaluate systemic risk inherent in liquidation of major state assets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Taxes</a:t>
            </a:r>
          </a:p>
          <a:p>
            <a:r>
              <a:rPr lang="en-US" dirty="0" smtClean="0"/>
              <a:t>Cut Spending </a:t>
            </a:r>
          </a:p>
          <a:p>
            <a:r>
              <a:rPr lang="en-US" dirty="0" smtClean="0"/>
              <a:t>Move new workers to a defined contribution plan </a:t>
            </a:r>
          </a:p>
          <a:p>
            <a:r>
              <a:rPr lang="en-US" dirty="0" smtClean="0"/>
              <a:t>Moving </a:t>
            </a:r>
            <a:r>
              <a:rPr lang="en-US" b="1" dirty="0" smtClean="0"/>
              <a:t>all</a:t>
            </a:r>
            <a:r>
              <a:rPr lang="en-US" dirty="0" smtClean="0"/>
              <a:t> workers to a DC plan </a:t>
            </a:r>
          </a:p>
          <a:p>
            <a:r>
              <a:rPr lang="en-US" dirty="0" smtClean="0"/>
              <a:t>Cut Benefits </a:t>
            </a:r>
          </a:p>
          <a:p>
            <a:r>
              <a:rPr lang="en-US" dirty="0" smtClean="0"/>
              <a:t>Raise contributions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5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39712"/>
            <a:ext cx="10267950" cy="3318936"/>
          </a:xfrm>
        </p:spPr>
        <p:txBody>
          <a:bodyPr/>
          <a:lstStyle/>
          <a:p>
            <a:pPr marL="285750" lvl="1"/>
            <a:r>
              <a:rPr lang="en-US" sz="2400" dirty="0" smtClean="0"/>
              <a:t>Attempts have been made to move new workers into a defined contribution plan </a:t>
            </a:r>
          </a:p>
          <a:p>
            <a:pPr marL="742950" lvl="2"/>
            <a:r>
              <a:rPr lang="en-US" dirty="0" smtClean="0"/>
              <a:t>Tier </a:t>
            </a:r>
            <a:r>
              <a:rPr lang="en-US" dirty="0"/>
              <a:t>I and Tier II Programs </a:t>
            </a:r>
            <a:endParaRPr lang="en-US" dirty="0" smtClean="0"/>
          </a:p>
          <a:p>
            <a:r>
              <a:rPr lang="en-US" dirty="0" smtClean="0"/>
              <a:t>Only danger may be less employee contributions into current fund, drastically impairing the ability to pay off the unfunded liability</a:t>
            </a:r>
          </a:p>
          <a:p>
            <a:r>
              <a:rPr lang="en-US" dirty="0" smtClean="0"/>
              <a:t>Raise Taxes </a:t>
            </a:r>
            <a:endParaRPr lang="en-US" dirty="0"/>
          </a:p>
          <a:p>
            <a:pPr lvl="1"/>
            <a:r>
              <a:rPr lang="en-US" dirty="0" smtClean="0"/>
              <a:t>Return to 5% flat income tax</a:t>
            </a:r>
            <a:endParaRPr lang="en-US" dirty="0" smtClean="0"/>
          </a:p>
          <a:p>
            <a:pPr lvl="1"/>
            <a:r>
              <a:rPr lang="en-US" dirty="0" smtClean="0"/>
              <a:t>May result in further outflows from Illinois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8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Proposal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332"/>
            <a:ext cx="10972800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proposal attempts to meet bipartisan lines while also offering a path to solvency</a:t>
            </a:r>
          </a:p>
          <a:p>
            <a:r>
              <a:rPr lang="en-US" dirty="0" smtClean="0"/>
              <a:t>1. Implement a Progressive Tax </a:t>
            </a:r>
            <a:r>
              <a:rPr lang="en-US" dirty="0" smtClean="0"/>
              <a:t>(2-7</a:t>
            </a:r>
            <a:r>
              <a:rPr lang="en-US" dirty="0" smtClean="0"/>
              <a:t>%) that will increase State revenues sufficiently to pay the unfunded liability </a:t>
            </a:r>
          </a:p>
          <a:p>
            <a:r>
              <a:rPr lang="en-US" dirty="0" smtClean="0"/>
              <a:t>2. Redefine the Pension Benefit Clause of the Illinois State Constitution, in order to readjust COLA’s accurately to inflation</a:t>
            </a:r>
          </a:p>
          <a:p>
            <a:r>
              <a:rPr lang="en-US" dirty="0" smtClean="0"/>
              <a:t>3. Add Term Limits to the General Assembly </a:t>
            </a:r>
          </a:p>
        </p:txBody>
      </p:sp>
    </p:spTree>
    <p:extLst>
      <p:ext uri="{BB962C8B-B14F-4D97-AF65-F5344CB8AC3E}">
        <p14:creationId xmlns:p14="http://schemas.microsoft.com/office/powerpoint/2010/main" val="164350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‘Bankruptcy Clause’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052107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“The Proceeding to Protect Essential State Actions”</a:t>
            </a:r>
          </a:p>
          <a:p>
            <a:pPr lvl="1"/>
            <a:r>
              <a:rPr lang="en-US" dirty="0" smtClean="0"/>
              <a:t>Add article to the Federal Bankruptcy Code</a:t>
            </a:r>
          </a:p>
          <a:p>
            <a:pPr lvl="1"/>
            <a:r>
              <a:rPr lang="en-US" dirty="0" smtClean="0"/>
              <a:t>U.S. Constitution grants Congress the right to enact “uniform laws on the subject of bankruptcies throughout the United States” </a:t>
            </a:r>
          </a:p>
          <a:p>
            <a:pPr lvl="1"/>
            <a:r>
              <a:rPr lang="en-US" dirty="0" smtClean="0"/>
              <a:t>Would only pertain to the insolvency of specific State pension funds</a:t>
            </a:r>
          </a:p>
          <a:p>
            <a:pPr lvl="1"/>
            <a:r>
              <a:rPr lang="en-US" dirty="0" smtClean="0"/>
              <a:t>Arguments against include setting precedent for the default on other State debts </a:t>
            </a:r>
          </a:p>
          <a:p>
            <a:pPr lvl="1"/>
            <a:r>
              <a:rPr lang="en-US" dirty="0" smtClean="0"/>
              <a:t>May be deemed Unconstitutional due to the Obligation of Contract clause in Article 1, Section 10, clause 1 </a:t>
            </a:r>
          </a:p>
          <a:p>
            <a:pPr lvl="1"/>
            <a:r>
              <a:rPr lang="en-US" dirty="0" smtClean="0"/>
              <a:t>“No state shall pass any Law impairing the Obligation of Contracts”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64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Act 98-0599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1207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Passage of such an amendment would allow for the implementation of pension reform plans such as Public Act 98-0599 </a:t>
            </a:r>
          </a:p>
          <a:p>
            <a:r>
              <a:rPr lang="en-US" dirty="0" smtClean="0"/>
              <a:t>This would allow for plans that renegotiate current pension benefits in order to return to healthy funded ratios within 50 years</a:t>
            </a:r>
          </a:p>
          <a:p>
            <a:r>
              <a:rPr lang="en-US" dirty="0" smtClean="0"/>
              <a:t>Would allow for the placement of salary caps to reduce long term liabilities</a:t>
            </a:r>
          </a:p>
          <a:p>
            <a:r>
              <a:rPr lang="en-US" dirty="0" smtClean="0"/>
              <a:t>Arguments against include moral obligation to fulfillment of pension contracts, as well as the viability of the ‘ramp’ program</a:t>
            </a:r>
          </a:p>
          <a:p>
            <a:r>
              <a:rPr lang="en-US" dirty="0" smtClean="0"/>
              <a:t>Perpetuates the issue of moving the obligation of payments toward the unfunded liability on later generations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1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increased revenue base and decreased expenses</a:t>
            </a:r>
          </a:p>
          <a:p>
            <a:r>
              <a:rPr lang="en-US" dirty="0" smtClean="0"/>
              <a:t>More transparency with respect to state fiduciary responsibility</a:t>
            </a:r>
          </a:p>
          <a:p>
            <a:r>
              <a:rPr lang="en-US" dirty="0" smtClean="0"/>
              <a:t>More accurate actuarial evaluation of risk exposure (ROA, Liquidity of Assets, Impact of market saturation) </a:t>
            </a:r>
          </a:p>
          <a:p>
            <a:r>
              <a:rPr lang="en-US" dirty="0" smtClean="0"/>
              <a:t>Foster greater awareness of the scope of the crisi</a:t>
            </a:r>
            <a:r>
              <a:rPr lang="en-US" dirty="0"/>
              <a:t>s</a:t>
            </a:r>
            <a:endParaRPr lang="en-US" dirty="0" smtClean="0"/>
          </a:p>
          <a:p>
            <a:r>
              <a:rPr lang="en-US" dirty="0" smtClean="0"/>
              <a:t>Garner bipartisan support for political 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2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377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Civic Federation</a:t>
            </a:r>
          </a:p>
          <a:p>
            <a:r>
              <a:rPr lang="en-US" dirty="0" smtClean="0"/>
              <a:t>Illinois Policy Institute </a:t>
            </a:r>
          </a:p>
          <a:p>
            <a:r>
              <a:rPr lang="en-US" dirty="0" smtClean="0"/>
              <a:t>Truth in Accounting</a:t>
            </a:r>
          </a:p>
          <a:p>
            <a:r>
              <a:rPr lang="en-US" dirty="0" smtClean="0"/>
              <a:t>Reboot Illinois</a:t>
            </a:r>
          </a:p>
          <a:p>
            <a:r>
              <a:rPr lang="en-US" dirty="0" smtClean="0"/>
              <a:t>IL CAFR</a:t>
            </a:r>
          </a:p>
          <a:p>
            <a:r>
              <a:rPr lang="en-US" dirty="0" smtClean="0"/>
              <a:t>Federal Reserve of Chicago</a:t>
            </a:r>
          </a:p>
          <a:p>
            <a:r>
              <a:rPr lang="en-US" dirty="0" smtClean="0"/>
              <a:t>Manhattan Institute for Policy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8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3532"/>
            <a:ext cx="9601196" cy="800947"/>
          </a:xfrm>
        </p:spPr>
        <p:txBody>
          <a:bodyPr>
            <a:normAutofit/>
          </a:bodyPr>
          <a:lstStyle/>
          <a:p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77830"/>
            <a:ext cx="9601196" cy="4134155"/>
          </a:xfrm>
        </p:spPr>
        <p:txBody>
          <a:bodyPr/>
          <a:lstStyle/>
          <a:p>
            <a:r>
              <a:rPr lang="en-US" dirty="0" smtClean="0"/>
              <a:t>Evaluate the current funding crisis and weigh potential solutions</a:t>
            </a:r>
          </a:p>
          <a:p>
            <a:r>
              <a:rPr lang="en-US" dirty="0" smtClean="0"/>
              <a:t>Discuss the effects of </a:t>
            </a:r>
          </a:p>
          <a:p>
            <a:pPr lvl="1"/>
            <a:r>
              <a:rPr lang="en-US" dirty="0"/>
              <a:t>1. Underfunding and lack of contributions </a:t>
            </a:r>
          </a:p>
          <a:p>
            <a:pPr lvl="1"/>
            <a:r>
              <a:rPr lang="en-US" dirty="0"/>
              <a:t>2. Improper valuations and actuarial </a:t>
            </a:r>
            <a:r>
              <a:rPr lang="en-US" dirty="0" smtClean="0"/>
              <a:t>assumptions</a:t>
            </a:r>
          </a:p>
          <a:p>
            <a:r>
              <a:rPr lang="en-US" dirty="0" smtClean="0"/>
              <a:t>Recent policy measures to attempt a resurge in funding</a:t>
            </a:r>
          </a:p>
          <a:p>
            <a:pPr marL="742950" lvl="2"/>
            <a:r>
              <a:rPr lang="en-US" dirty="0"/>
              <a:t>Public </a:t>
            </a:r>
            <a:r>
              <a:rPr lang="en-US" dirty="0" smtClean="0"/>
              <a:t>Acts 96-0899, 96-1495, 98-0622, 98-0599</a:t>
            </a:r>
          </a:p>
          <a:p>
            <a:r>
              <a:rPr lang="en-US" dirty="0" smtClean="0"/>
              <a:t>Propose solutions given current budgetary issues and political environment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Burden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39712"/>
            <a:ext cx="9601196" cy="3318936"/>
          </a:xfrm>
        </p:spPr>
        <p:txBody>
          <a:bodyPr/>
          <a:lstStyle/>
          <a:p>
            <a:r>
              <a:rPr lang="en-US" dirty="0" smtClean="0"/>
              <a:t>Illinois has a long-standing history of underfunding its pension programs</a:t>
            </a:r>
            <a:endParaRPr lang="en-US" dirty="0"/>
          </a:p>
        </p:txBody>
      </p:sp>
      <p:pic>
        <p:nvPicPr>
          <p:cNvPr id="1026" name="Picture 2" descr="http://static.safehaven.com/authors/mish/399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91740"/>
            <a:ext cx="6852172" cy="37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7574" y="2604655"/>
            <a:ext cx="2949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contributions has resulted in an actuarial accrued liability of $111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taxpayer: $45,000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ratio of &lt;40%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Actuarial Required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62572"/>
            <a:ext cx="9601196" cy="3318936"/>
          </a:xfrm>
        </p:spPr>
        <p:txBody>
          <a:bodyPr/>
          <a:lstStyle/>
          <a:p>
            <a:r>
              <a:rPr lang="en-US" dirty="0" smtClean="0"/>
              <a:t>Unlike relatively well-funded states, Illinois has not adhered to a sound ARC</a:t>
            </a:r>
            <a:endParaRPr lang="en-US" dirty="0"/>
          </a:p>
        </p:txBody>
      </p:sp>
      <p:pic>
        <p:nvPicPr>
          <p:cNvPr id="2050" name="Picture 2" descr="https://www.civicfed.org/sites/default/files/Chicago_RequiredvsAc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6" y="2776219"/>
            <a:ext cx="4773294" cy="34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9421" y="2406887"/>
            <a:ext cx="369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Chicago </a:t>
            </a:r>
            <a:endParaRPr lang="en-US" dirty="0"/>
          </a:p>
        </p:txBody>
      </p:sp>
      <p:pic>
        <p:nvPicPr>
          <p:cNvPr id="2052" name="Picture 4" descr="http://reboot.rebootillinois.netdna-cdn.com/wp-content/uploads/2014/10/employer-contrib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771138"/>
            <a:ext cx="4804676" cy="34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8680" y="2406887"/>
            <a:ext cx="299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Illinois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Pension Obligations as % of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16852"/>
            <a:ext cx="9601196" cy="3318936"/>
          </a:xfrm>
        </p:spPr>
        <p:txBody>
          <a:bodyPr/>
          <a:lstStyle/>
          <a:p>
            <a:r>
              <a:rPr lang="en-US" dirty="0" smtClean="0"/>
              <a:t>Growing ARC will impair the ability to fund ‘Essential State Services’</a:t>
            </a:r>
            <a:endParaRPr lang="en-US" dirty="0"/>
          </a:p>
        </p:txBody>
      </p:sp>
      <p:pic>
        <p:nvPicPr>
          <p:cNvPr id="3074" name="Picture 2" descr="https://blog.columbiathreadneedleus.com/wp-content/uploads/2015/06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" y="2514600"/>
            <a:ext cx="7883921" cy="36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9736" y="2537460"/>
            <a:ext cx="258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a result, the State is forced to cut back on other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GASB 67, 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state and local governments to more accurate representations of actuarial valuations </a:t>
            </a:r>
          </a:p>
          <a:p>
            <a:r>
              <a:rPr lang="en-US" dirty="0" smtClean="0"/>
              <a:t>Clearer picture of the State’s </a:t>
            </a:r>
            <a:r>
              <a:rPr lang="en-US" dirty="0" smtClean="0"/>
              <a:t>fiduciary net position</a:t>
            </a:r>
          </a:p>
          <a:p>
            <a:r>
              <a:rPr lang="en-US" dirty="0" smtClean="0"/>
              <a:t>Allows for more comprehensive measure of cost/benefit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ump.marypat.org/images/64.png?14320338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861802"/>
            <a:ext cx="10809853" cy="44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720" y="5554980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two biggest factors contributing the growth in Unfunded Liability: Poor contributions and poor investment returns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62572"/>
            <a:ext cx="9601196" cy="36609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tate has failed to contribute equal to any accurate ARC or properly account for growth in Unfunded Liabilities</a:t>
            </a:r>
          </a:p>
          <a:p>
            <a:r>
              <a:rPr lang="en-US" dirty="0" smtClean="0"/>
              <a:t>Granted, the State also does not have strong ability to generate higher income </a:t>
            </a:r>
          </a:p>
          <a:p>
            <a:r>
              <a:rPr lang="en-US" dirty="0" smtClean="0"/>
              <a:t>Therefore, it is principally in the hands of state actuaries and fund managers to make up for the increasing liability- by means of over reporting assets or assuming unrealistic returns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9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91641"/>
            <a:ext cx="9601196" cy="41842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Factors that contribute to the Actuarial Required Contribution </a:t>
            </a:r>
          </a:p>
          <a:p>
            <a:endParaRPr lang="en-US" dirty="0"/>
          </a:p>
          <a:p>
            <a:r>
              <a:rPr lang="en-US" dirty="0" smtClean="0"/>
              <a:t>1. Benefit Accruals </a:t>
            </a:r>
          </a:p>
          <a:p>
            <a:r>
              <a:rPr lang="en-US" dirty="0" smtClean="0"/>
              <a:t>2. Benefit Withdrawals</a:t>
            </a:r>
          </a:p>
          <a:p>
            <a:r>
              <a:rPr lang="en-US" dirty="0" smtClean="0"/>
              <a:t>3. Mortality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Return on Assets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5. Entitlements (Multiplier)</a:t>
            </a:r>
          </a:p>
          <a:p>
            <a:r>
              <a:rPr lang="en-US" dirty="0" smtClean="0"/>
              <a:t>6. </a:t>
            </a:r>
            <a:r>
              <a:rPr lang="en-US" b="1" dirty="0" smtClean="0"/>
              <a:t>Employer Contribution Schedule 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b="1" dirty="0" smtClean="0"/>
              <a:t>Employee Contribution Schedule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650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809</Words>
  <Application>Microsoft Office PowerPoint</Application>
  <PresentationFormat>Widescreen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Illinois Pension Crisis: Evaluation and Proposed Solutions </vt:lpstr>
      <vt:lpstr>Goals </vt:lpstr>
      <vt:lpstr>Debt Burden </vt:lpstr>
      <vt:lpstr>Actuarial Required Contribution</vt:lpstr>
      <vt:lpstr>Pension Obligations as % of Revenue</vt:lpstr>
      <vt:lpstr>Advantages of GASB 67, 68</vt:lpstr>
      <vt:lpstr>PowerPoint Presentation</vt:lpstr>
      <vt:lpstr>Contributions </vt:lpstr>
      <vt:lpstr>ARC cont. </vt:lpstr>
      <vt:lpstr>Return on Assets </vt:lpstr>
      <vt:lpstr>Solution Options</vt:lpstr>
      <vt:lpstr>Viable Solutions</vt:lpstr>
      <vt:lpstr>Amendment Proposal </vt:lpstr>
      <vt:lpstr>The ‘Bankruptcy Clause’</vt:lpstr>
      <vt:lpstr>Public Act 98-0599 </vt:lpstr>
      <vt:lpstr>Conclusion</vt:lpstr>
      <vt:lpstr>References </vt:lpstr>
    </vt:vector>
  </TitlesOfParts>
  <Company>DePaul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Pension Crisis: Evaluation and Proposed Solutions</dc:title>
  <dc:creator>Vermaas, Sebastian</dc:creator>
  <cp:lastModifiedBy>Autologon Podium Machines</cp:lastModifiedBy>
  <cp:revision>19</cp:revision>
  <dcterms:created xsi:type="dcterms:W3CDTF">2016-04-18T05:03:34Z</dcterms:created>
  <dcterms:modified xsi:type="dcterms:W3CDTF">2016-04-18T20:08:28Z</dcterms:modified>
</cp:coreProperties>
</file>