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</p:sldIdLst>
  <p:sldSz cx="9144000" cy="5143500" type="screen16x9"/>
  <p:notesSz cx="6858000" cy="9144000"/>
  <p:embeddedFontLst>
    <p:embeddedFont>
      <p:font typeface="Roboto" panose="020B0604020202020204" charset="0"/>
      <p:regular r:id="rId34"/>
      <p:bold r:id="rId35"/>
      <p:italic r:id="rId36"/>
      <p:boldItalic r:id="rId3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C6DFDE8D-6230-4906-8410-FD265CE7EF52}">
  <a:tblStyle styleId="{C6DFDE8D-6230-4906-8410-FD265CE7EF52}" styleName="Table_0">
    <a:wholeTbl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  <a:tblStyle styleId="{0DEAEF76-CDB3-4DEE-8785-192EDB08702B}" styleName="Table_1"/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72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font" Target="fonts/font1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font" Target="fonts/font4.fntdata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font" Target="fonts/font3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font" Target="fonts/font2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0710753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538999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Shape 1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636332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" name="Shape 1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0211501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" name="Shape 1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9235436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0" name="Shape 1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3921282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5" name="Shape 1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1233915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1" name="Shape 1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7473217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Shape 1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6793045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3" name="Shape 1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0619043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8" name="Shape 1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6364721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4" name="Shape 2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266857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4432273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Shape 20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9" name="Shape 2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9074604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Shape 21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5" name="Shape 21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6030287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Shape 22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1" name="Shape 22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7910972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Shape 22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7" name="Shape 2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5983596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Shape 23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3" name="Shape 2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51160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Shape 23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8" name="Shape 2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7879213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Shape 24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4" name="Shape 24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5346910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Shape 24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0" name="Shape 2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7984461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Shape 25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8" name="Shape 2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9265131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Shape 26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4" name="Shape 2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295510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6930632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Shape 2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0" name="Shape 2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302902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Shape 27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6" name="Shape 2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26762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808966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310770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283143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543427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135255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Shape 1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009083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Shape 10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11" name="Shape 11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" name="Shape 12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 rot="10800000" flipH="1">
              <a:off x="7113588" y="106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" name="Shape 14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" name="Shape 15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16" name="Shape 16"/>
          <p:cNvSpPr txBox="1">
            <a:spLocks noGrp="1"/>
          </p:cNvSpPr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rtl="0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ubTitle" idx="1"/>
          </p:nvPr>
        </p:nvSpPr>
        <p:spPr>
          <a:xfrm>
            <a:off x="598088" y="2715912"/>
            <a:ext cx="8222100" cy="4329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bg>
      <p:bgPr>
        <a:solidFill>
          <a:schemeClr val="dk1"/>
        </a:solidFill>
        <a:effectLst/>
      </p:bgPr>
    </p:bg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Shape 70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71" name="Shape 71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2" name="Shape 72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3" name="Shape 73"/>
            <p:cNvSpPr/>
            <p:nvPr/>
          </p:nvSpPr>
          <p:spPr>
            <a:xfrm rot="10800000" flipH="1">
              <a:off x="7113588" y="106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4" name="Shape 74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5" name="Shape 75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xfrm>
            <a:off x="311700" y="1256050"/>
            <a:ext cx="8520600" cy="2030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 rtl="0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311700" y="3369225"/>
            <a:ext cx="8520600" cy="12819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 rt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  <a:endParaRPr lang="en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solidFill>
          <a:schemeClr val="dk1"/>
        </a:solidFill>
        <a:effectLst/>
      </p:bgPr>
    </p:bg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Shape 20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21" name="Shape 21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2" name="Shape 22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3" name="Shape 23"/>
            <p:cNvSpPr/>
            <p:nvPr/>
          </p:nvSpPr>
          <p:spPr>
            <a:xfrm rot="10800000" flipH="1">
              <a:off x="7113588" y="106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4" name="Shape 24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5" name="Shape 25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598100" y="2152347"/>
            <a:ext cx="8222100" cy="838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Shape 29"/>
          <p:cNvGrpSpPr/>
          <p:nvPr/>
        </p:nvGrpSpPr>
        <p:grpSpPr>
          <a:xfrm>
            <a:off x="0" y="3903669"/>
            <a:ext cx="9144000" cy="1239925"/>
            <a:chOff x="0" y="3903669"/>
            <a:chExt cx="9144000" cy="1239925"/>
          </a:xfrm>
        </p:grpSpPr>
        <p:sp>
          <p:nvSpPr>
            <p:cNvPr id="30" name="Shape 30"/>
            <p:cNvSpPr/>
            <p:nvPr/>
          </p:nvSpPr>
          <p:spPr>
            <a:xfrm>
              <a:off x="8154895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" name="Shape 31"/>
            <p:cNvSpPr/>
            <p:nvPr/>
          </p:nvSpPr>
          <p:spPr>
            <a:xfrm flipH="1">
              <a:off x="6181162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" name="Shape 32"/>
            <p:cNvSpPr/>
            <p:nvPr/>
          </p:nvSpPr>
          <p:spPr>
            <a:xfrm>
              <a:off x="7170274" y="3903669"/>
              <a:ext cx="989100" cy="9879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" name="Shape 33"/>
            <p:cNvSpPr/>
            <p:nvPr/>
          </p:nvSpPr>
          <p:spPr>
            <a:xfrm rot="10800000">
              <a:off x="8154757" y="3903682"/>
              <a:ext cx="989100" cy="9879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" name="Shape 34"/>
            <p:cNvSpPr/>
            <p:nvPr/>
          </p:nvSpPr>
          <p:spPr>
            <a:xfrm>
              <a:off x="0" y="4891594"/>
              <a:ext cx="9144000" cy="2520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311700" y="1229975"/>
            <a:ext cx="3999900" cy="3339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SzPct val="100000"/>
              <a:defRPr sz="1400"/>
            </a:lvl1pPr>
            <a:lvl2pPr lvl="1" rtl="0">
              <a:spcBef>
                <a:spcPts val="0"/>
              </a:spcBef>
              <a:buSzPct val="100000"/>
              <a:defRPr sz="1200"/>
            </a:lvl2pPr>
            <a:lvl3pPr lvl="2" rtl="0">
              <a:spcBef>
                <a:spcPts val="0"/>
              </a:spcBef>
              <a:buSzPct val="100000"/>
              <a:defRPr sz="1200"/>
            </a:lvl3pPr>
            <a:lvl4pPr lvl="3" rtl="0">
              <a:spcBef>
                <a:spcPts val="0"/>
              </a:spcBef>
              <a:buSzPct val="100000"/>
              <a:defRPr sz="1200"/>
            </a:lvl4pPr>
            <a:lvl5pPr lvl="4" rtl="0">
              <a:spcBef>
                <a:spcPts val="0"/>
              </a:spcBef>
              <a:buSzPct val="100000"/>
              <a:defRPr sz="1200"/>
            </a:lvl5pPr>
            <a:lvl6pPr lvl="5" rtl="0">
              <a:spcBef>
                <a:spcPts val="0"/>
              </a:spcBef>
              <a:buSzPct val="100000"/>
              <a:defRPr sz="1200"/>
            </a:lvl6pPr>
            <a:lvl7pPr lvl="6" rtl="0">
              <a:spcBef>
                <a:spcPts val="0"/>
              </a:spcBef>
              <a:buSzPct val="100000"/>
              <a:defRPr sz="1200"/>
            </a:lvl7pPr>
            <a:lvl8pPr lvl="7" rtl="0">
              <a:spcBef>
                <a:spcPts val="0"/>
              </a:spcBef>
              <a:buSzPct val="100000"/>
              <a:defRPr sz="1200"/>
            </a:lvl8pPr>
            <a:lvl9pPr lvl="8" rtl="0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2"/>
          </p:nvPr>
        </p:nvSpPr>
        <p:spPr>
          <a:xfrm>
            <a:off x="4832400" y="1229975"/>
            <a:ext cx="3999900" cy="3339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SzPct val="100000"/>
              <a:defRPr sz="1400"/>
            </a:lvl1pPr>
            <a:lvl2pPr lvl="1" rtl="0">
              <a:spcBef>
                <a:spcPts val="0"/>
              </a:spcBef>
              <a:buSzPct val="100000"/>
              <a:defRPr sz="1200"/>
            </a:lvl2pPr>
            <a:lvl3pPr lvl="2" rtl="0">
              <a:spcBef>
                <a:spcPts val="0"/>
              </a:spcBef>
              <a:buSzPct val="100000"/>
              <a:defRPr sz="1200"/>
            </a:lvl3pPr>
            <a:lvl4pPr lvl="3" rtl="0">
              <a:spcBef>
                <a:spcPts val="0"/>
              </a:spcBef>
              <a:buSzPct val="100000"/>
              <a:defRPr sz="1200"/>
            </a:lvl4pPr>
            <a:lvl5pPr lvl="4" rtl="0">
              <a:spcBef>
                <a:spcPts val="0"/>
              </a:spcBef>
              <a:buSzPct val="100000"/>
              <a:defRPr sz="1200"/>
            </a:lvl5pPr>
            <a:lvl6pPr lvl="5" rtl="0">
              <a:spcBef>
                <a:spcPts val="0"/>
              </a:spcBef>
              <a:buSzPct val="100000"/>
              <a:defRPr sz="1200"/>
            </a:lvl6pPr>
            <a:lvl7pPr lvl="6" rtl="0">
              <a:spcBef>
                <a:spcPts val="0"/>
              </a:spcBef>
              <a:buSzPct val="100000"/>
              <a:defRPr sz="1200"/>
            </a:lvl7pPr>
            <a:lvl8pPr lvl="7" rtl="0">
              <a:spcBef>
                <a:spcPts val="0"/>
              </a:spcBef>
              <a:buSzPct val="100000"/>
              <a:defRPr sz="1200"/>
            </a:lvl8pPr>
            <a:lvl9pPr lvl="8" rtl="0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  <a:endParaRPr lang="en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  <a:endParaRPr lang="en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rtl="0">
              <a:spcBef>
                <a:spcPts val="0"/>
              </a:spcBef>
              <a:buSzPct val="100000"/>
              <a:defRPr sz="2400"/>
            </a:lvl1pPr>
            <a:lvl2pPr lvl="1" rtl="0">
              <a:spcBef>
                <a:spcPts val="0"/>
              </a:spcBef>
              <a:buSzPct val="100000"/>
              <a:defRPr sz="2400"/>
            </a:lvl2pPr>
            <a:lvl3pPr lvl="2" rtl="0">
              <a:spcBef>
                <a:spcPts val="0"/>
              </a:spcBef>
              <a:buSzPct val="100000"/>
              <a:defRPr sz="2400"/>
            </a:lvl3pPr>
            <a:lvl4pPr lvl="3" rtl="0">
              <a:spcBef>
                <a:spcPts val="0"/>
              </a:spcBef>
              <a:buSzPct val="100000"/>
              <a:defRPr sz="2400"/>
            </a:lvl4pPr>
            <a:lvl5pPr lvl="4" rtl="0">
              <a:spcBef>
                <a:spcPts val="0"/>
              </a:spcBef>
              <a:buSzPct val="100000"/>
              <a:defRPr sz="2400"/>
            </a:lvl5pPr>
            <a:lvl6pPr lvl="5" rtl="0">
              <a:spcBef>
                <a:spcPts val="0"/>
              </a:spcBef>
              <a:buSzPct val="100000"/>
              <a:defRPr sz="2400"/>
            </a:lvl6pPr>
            <a:lvl7pPr lvl="6" rtl="0">
              <a:spcBef>
                <a:spcPts val="0"/>
              </a:spcBef>
              <a:buSzPct val="100000"/>
              <a:defRPr sz="2400"/>
            </a:lvl7pPr>
            <a:lvl8pPr lvl="7" rtl="0">
              <a:spcBef>
                <a:spcPts val="0"/>
              </a:spcBef>
              <a:buSzPct val="100000"/>
              <a:defRPr sz="2400"/>
            </a:lvl8pPr>
            <a:lvl9pPr lvl="8" rtl="0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311700" y="1465804"/>
            <a:ext cx="2808000" cy="3103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SzPct val="100000"/>
              <a:defRPr sz="1200"/>
            </a:lvl1pPr>
            <a:lvl2pPr lvl="1" rtl="0">
              <a:spcBef>
                <a:spcPts val="0"/>
              </a:spcBef>
              <a:buSzPct val="100000"/>
              <a:defRPr sz="1200"/>
            </a:lvl2pPr>
            <a:lvl3pPr lvl="2" rtl="0">
              <a:spcBef>
                <a:spcPts val="0"/>
              </a:spcBef>
              <a:buSzPct val="100000"/>
              <a:defRPr sz="1200"/>
            </a:lvl3pPr>
            <a:lvl4pPr lvl="3" rtl="0">
              <a:spcBef>
                <a:spcPts val="0"/>
              </a:spcBef>
              <a:buSzPct val="100000"/>
              <a:defRPr sz="1200"/>
            </a:lvl4pPr>
            <a:lvl5pPr lvl="4" rtl="0">
              <a:spcBef>
                <a:spcPts val="0"/>
              </a:spcBef>
              <a:buSzPct val="100000"/>
              <a:defRPr sz="1200"/>
            </a:lvl5pPr>
            <a:lvl6pPr lvl="5" rtl="0">
              <a:spcBef>
                <a:spcPts val="0"/>
              </a:spcBef>
              <a:buSzPct val="100000"/>
              <a:defRPr sz="1200"/>
            </a:lvl6pPr>
            <a:lvl7pPr lvl="6" rtl="0">
              <a:spcBef>
                <a:spcPts val="0"/>
              </a:spcBef>
              <a:buSzPct val="100000"/>
              <a:defRPr sz="1200"/>
            </a:lvl7pPr>
            <a:lvl8pPr lvl="7" rtl="0">
              <a:spcBef>
                <a:spcPts val="0"/>
              </a:spcBef>
              <a:buSzPct val="100000"/>
              <a:defRPr sz="1200"/>
            </a:lvl8pPr>
            <a:lvl9pPr lvl="8" rtl="0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  <a:endParaRPr lang="en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accent4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Shape 51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52" name="Shape 52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3" name="Shape 53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4" name="Shape 54"/>
            <p:cNvSpPr/>
            <p:nvPr/>
          </p:nvSpPr>
          <p:spPr>
            <a:xfrm rot="10800000" flipH="1">
              <a:off x="7113588" y="106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5" name="Shape 55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6" name="Shape 56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/>
          <p:nvPr/>
        </p:nvSpPr>
        <p:spPr>
          <a:xfrm>
            <a:off x="4572000" y="-1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61" name="Shape 61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265500" y="1151100"/>
            <a:ext cx="4045200" cy="1564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 rtl="0">
              <a:spcBef>
                <a:spcPts val="0"/>
              </a:spcBef>
              <a:buSzPct val="100000"/>
              <a:defRPr sz="4200"/>
            </a:lvl1pPr>
            <a:lvl2pPr lvl="1" algn="ctr" rtl="0">
              <a:spcBef>
                <a:spcPts val="0"/>
              </a:spcBef>
              <a:buSzPct val="100000"/>
              <a:defRPr sz="4200"/>
            </a:lvl2pPr>
            <a:lvl3pPr lvl="2" algn="ctr" rtl="0">
              <a:spcBef>
                <a:spcPts val="0"/>
              </a:spcBef>
              <a:buSzPct val="100000"/>
              <a:defRPr sz="4200"/>
            </a:lvl3pPr>
            <a:lvl4pPr lvl="3" algn="ctr" rtl="0">
              <a:spcBef>
                <a:spcPts val="0"/>
              </a:spcBef>
              <a:buSzPct val="100000"/>
              <a:defRPr sz="4200"/>
            </a:lvl4pPr>
            <a:lvl5pPr lvl="4" algn="ctr" rtl="0">
              <a:spcBef>
                <a:spcPts val="0"/>
              </a:spcBef>
              <a:buSzPct val="100000"/>
              <a:defRPr sz="4200"/>
            </a:lvl5pPr>
            <a:lvl6pPr lvl="5" algn="ctr" rtl="0">
              <a:spcBef>
                <a:spcPts val="0"/>
              </a:spcBef>
              <a:buSzPct val="100000"/>
              <a:defRPr sz="4200"/>
            </a:lvl6pPr>
            <a:lvl7pPr lvl="6" algn="ctr" rtl="0">
              <a:spcBef>
                <a:spcPts val="0"/>
              </a:spcBef>
              <a:buSzPct val="100000"/>
              <a:defRPr sz="4200"/>
            </a:lvl7pPr>
            <a:lvl8pPr lvl="7" algn="ctr" rtl="0">
              <a:spcBef>
                <a:spcPts val="0"/>
              </a:spcBef>
              <a:buSzPct val="100000"/>
              <a:defRPr sz="4200"/>
            </a:lvl8pPr>
            <a:lvl9pPr lvl="8" algn="ctr" rtl="0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269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  <a:endParaRPr lang="en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rtl="0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rtl="0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rtl="0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rtl="0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rtl="0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rtl="0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rtl="0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rtl="0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Roboto"/>
              <a:defRPr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‹#›</a:t>
            </a:fld>
            <a:endParaRPr lang="en" sz="10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9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hyperlink" Target="http://www.fool.com/retirement/general/2015/02/22/the-average-american-takes-social-security-at-this.aspx" TargetMode="External"/><Relationship Id="rId13" Type="http://schemas.openxmlformats.org/officeDocument/2006/relationships/hyperlink" Target="http://www.bls.gov/oes/current/oes132052.htm" TargetMode="External"/><Relationship Id="rId3" Type="http://schemas.openxmlformats.org/officeDocument/2006/relationships/hyperlink" Target="http://www.rebootillinois.com/2015/05/13/editors-picks/kevin-hoffmanrebootillinois-com/out-of-state-illinois-pensions-by-the-numbers/37662/" TargetMode="External"/><Relationship Id="rId7" Type="http://schemas.openxmlformats.org/officeDocument/2006/relationships/hyperlink" Target="http://www.surs.com/pdfs/ann_rep/content/PDFS/COMP-FY2015.pdf" TargetMode="External"/><Relationship Id="rId12" Type="http://schemas.openxmlformats.org/officeDocument/2006/relationships/hyperlink" Target="http://www.revenue.state.il.us/AboutIdor/TaxStats/" TargetMode="Externa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www.bls.gov/news.release/cesan.nr0.htm" TargetMode="External"/><Relationship Id="rId11" Type="http://schemas.openxmlformats.org/officeDocument/2006/relationships/hyperlink" Target="http://www.sale-tax.com/Illinois" TargetMode="External"/><Relationship Id="rId5" Type="http://schemas.openxmlformats.org/officeDocument/2006/relationships/hyperlink" Target="http://cgfa.ilga.gov/Upload/FinConditionILStateRetirementSysMar2016.pdf" TargetMode="External"/><Relationship Id="rId15" Type="http://schemas.openxmlformats.org/officeDocument/2006/relationships/hyperlink" Target="http://www.auditor.illinois.gov/Audit-Reports/Performance-Special-Multi/State-Actuary-Reports/2015-State-Actuary-Rpt-Full.pdf" TargetMode="External"/><Relationship Id="rId10" Type="http://schemas.openxmlformats.org/officeDocument/2006/relationships/hyperlink" Target="http://www.nytimes.com/2010/03/28/us/28taxes.html?_r=0" TargetMode="External"/><Relationship Id="rId4" Type="http://schemas.openxmlformats.org/officeDocument/2006/relationships/hyperlink" Target="https://www.ssa.gov/planners/lifeexpectancy.html" TargetMode="External"/><Relationship Id="rId9" Type="http://schemas.openxmlformats.org/officeDocument/2006/relationships/hyperlink" Target="http://www.chicagobusiness.com/article/20150904/NEWS02/150909878/state-of-illinois-continues-to-hire-despite-lack-of-budget" TargetMode="External"/><Relationship Id="rId14" Type="http://schemas.openxmlformats.org/officeDocument/2006/relationships/hyperlink" Target="http://www.illinoistax.org/app/webroot/userfiles/file/2014%20Research%20Reports/2014%2011%20IFPC%20Research%20Report.PDF" TargetMode="Externa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Illinois Pension Crisis</a:t>
            </a:r>
          </a:p>
        </p:txBody>
      </p:sp>
      <p:sp>
        <p:nvSpPr>
          <p:cNvPr id="86" name="Shape 86"/>
          <p:cNvSpPr txBox="1">
            <a:spLocks noGrp="1"/>
          </p:cNvSpPr>
          <p:nvPr>
            <p:ph type="subTitle" idx="1"/>
          </p:nvPr>
        </p:nvSpPr>
        <p:spPr>
          <a:xfrm>
            <a:off x="598088" y="2715912"/>
            <a:ext cx="8222100" cy="432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By: Kaitlyn O’Shea, Connor Francesca, Nealkanth Patel, Darshan Kamdar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Proposed 401k System</a:t>
            </a:r>
          </a:p>
        </p:txBody>
      </p:sp>
      <p:sp>
        <p:nvSpPr>
          <p:cNvPr id="155" name="Shape 155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/>
              <a:t>All new employees will be placed into defined contribution plans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Retirement funds will depend on portfolio performance 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marL="457200" lvl="0" indent="-228600">
              <a:spcBef>
                <a:spcPts val="0"/>
              </a:spcBef>
            </a:pPr>
            <a:r>
              <a:rPr lang="en"/>
              <a:t>No benefits will be promised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Proposed 401k System</a:t>
            </a:r>
          </a:p>
        </p:txBody>
      </p:sp>
      <p:sp>
        <p:nvSpPr>
          <p:cNvPr id="161" name="Shape 161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b="1"/>
              <a:t>Financial Advisor Program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Hire advisors to monitor 401k portfolios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SURS meet initially with advisor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marL="457200" lvl="0" indent="-228600">
              <a:spcBef>
                <a:spcPts val="0"/>
              </a:spcBef>
            </a:pPr>
            <a:r>
              <a:rPr lang="en"/>
              <a:t>Yearly follow up to review goals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Proposed 401k System</a:t>
            </a:r>
          </a:p>
        </p:txBody>
      </p:sp>
      <p:sp>
        <p:nvSpPr>
          <p:cNvPr id="167" name="Shape 167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b="1"/>
              <a:t>Financial Advisor Program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390 SURS added monthly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13 financial advisors needed</a:t>
            </a:r>
          </a:p>
          <a:p>
            <a:pPr lvl="0" rtl="0">
              <a:spcBef>
                <a:spcPts val="0"/>
              </a:spcBef>
              <a:buNone/>
            </a:pPr>
            <a:endParaRPr b="1"/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Suggested 8% salary contribution per year, (7.6% State Match)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2" name="Shape 172"/>
          <p:cNvGraphicFramePr/>
          <p:nvPr/>
        </p:nvGraphicFramePr>
        <p:xfrm>
          <a:off x="0" y="27450"/>
          <a:ext cx="7890250" cy="5104704"/>
        </p:xfrm>
        <a:graphic>
          <a:graphicData uri="http://schemas.openxmlformats.org/drawingml/2006/table">
            <a:tbl>
              <a:tblPr>
                <a:noFill/>
                <a:tableStyleId>{C6DFDE8D-6230-4906-8410-FD265CE7EF52}</a:tableStyleId>
              </a:tblPr>
              <a:tblGrid>
                <a:gridCol w="5917000"/>
                <a:gridCol w="1973250"/>
              </a:tblGrid>
              <a:tr h="800100">
                <a:tc>
                  <a:txBody>
                    <a:bodyPr/>
                    <a:lstStyle/>
                    <a:p>
                      <a:pPr marL="457200" lvl="0" indent="-31750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  <a:buClr>
                          <a:schemeClr val="dk2"/>
                        </a:buClr>
                        <a:buSzPct val="100000"/>
                      </a:pPr>
                      <a:r>
                        <a:rPr lang="en" b="1">
                          <a:solidFill>
                            <a:schemeClr val="dk2"/>
                          </a:solidFill>
                        </a:rPr>
                        <a:t>Per Employee 401k Projected Assets 40 Years (9.2% Return)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$341,405.85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</a:tr>
              <a:tr h="687400">
                <a:tc>
                  <a:txBody>
                    <a:bodyPr/>
                    <a:lstStyle/>
                    <a:p>
                      <a:pPr marL="457200" lvl="0" indent="-31750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  <a:buClr>
                          <a:schemeClr val="dk2"/>
                        </a:buClr>
                        <a:buSzPct val="100000"/>
                      </a:pPr>
                      <a:r>
                        <a:rPr lang="en" b="1">
                          <a:solidFill>
                            <a:schemeClr val="dk2"/>
                          </a:solidFill>
                        </a:rPr>
                        <a:t>Per Employee Contribution 40 Years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$285,695.83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b="1">
                        <a:solidFill>
                          <a:schemeClr val="dk2"/>
                        </a:solidFill>
                      </a:endParaRPr>
                    </a:p>
                  </a:txBody>
                  <a:tcPr marL="91425" marR="91425" marT="91425" marB="91425"/>
                </a:tc>
              </a:tr>
              <a:tr h="388200">
                <a:tc>
                  <a:txBody>
                    <a:bodyPr/>
                    <a:lstStyle/>
                    <a:p>
                      <a:pPr marL="457200" lvl="0" indent="-31750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  <a:buClr>
                          <a:schemeClr val="dk2"/>
                        </a:buClr>
                        <a:buSzPct val="100000"/>
                      </a:pPr>
                      <a:r>
                        <a:rPr lang="en" b="1">
                          <a:solidFill>
                            <a:schemeClr val="dk2"/>
                          </a:solidFill>
                        </a:rPr>
                        <a:t>Employee Net Assets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$55,710.02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</a:tr>
              <a:tr h="687400">
                <a:tc>
                  <a:txBody>
                    <a:bodyPr/>
                    <a:lstStyle/>
                    <a:p>
                      <a:pPr marL="457200" lvl="0" indent="-31750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  <a:buClr>
                          <a:schemeClr val="dk2"/>
                        </a:buClr>
                        <a:buSzPct val="100000"/>
                      </a:pPr>
                      <a:r>
                        <a:rPr lang="en" b="1">
                          <a:solidFill>
                            <a:schemeClr val="dk2"/>
                          </a:solidFill>
                        </a:rPr>
                        <a:t>Total SURS Employees 401k Projected Assets 40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78571"/>
                        <a:buFont typeface="Arial"/>
                        <a:buNone/>
                      </a:pPr>
                      <a:r>
                        <a:rPr lang="en"/>
                        <a:t>$312,707,962,517.82</a:t>
                      </a:r>
                    </a:p>
                  </a:txBody>
                  <a:tcPr marL="91425" marR="91425" marT="91425" marB="91425"/>
                </a:tc>
              </a:tr>
              <a:tr h="687400">
                <a:tc>
                  <a:txBody>
                    <a:bodyPr/>
                    <a:lstStyle/>
                    <a:p>
                      <a:pPr marL="457200" lvl="0" indent="-31750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  <a:buClr>
                          <a:schemeClr val="dk2"/>
                        </a:buClr>
                        <a:buSzPct val="100000"/>
                      </a:pPr>
                      <a:r>
                        <a:rPr lang="en" b="1">
                          <a:solidFill>
                            <a:schemeClr val="dk2"/>
                          </a:solidFill>
                        </a:rPr>
                        <a:t>Total SURS Employee 401k Liabilities 40 Years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-698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78571"/>
                        <a:buFont typeface="Arial"/>
                        <a:buNone/>
                      </a:pPr>
                      <a:r>
                        <a:rPr lang="en"/>
                        <a:t>$32,146,593,752.40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</a:tr>
              <a:tr h="687400">
                <a:tc>
                  <a:txBody>
                    <a:bodyPr/>
                    <a:lstStyle/>
                    <a:p>
                      <a:pPr marL="457200" lvl="0" indent="-31750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  <a:buClr>
                          <a:schemeClr val="dk2"/>
                        </a:buClr>
                        <a:buSzPct val="100000"/>
                      </a:pPr>
                      <a:r>
                        <a:rPr lang="en" b="1">
                          <a:solidFill>
                            <a:schemeClr val="dk2"/>
                          </a:solidFill>
                        </a:rPr>
                        <a:t>Cost of Advisor Program 40 Years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Clr>
                          <a:srgbClr val="000000"/>
                        </a:buClr>
                        <a:buSzPct val="78571"/>
                        <a:buFont typeface="Arial"/>
                        <a:buNone/>
                      </a:pPr>
                      <a:r>
                        <a:rPr lang="en"/>
                        <a:t>$70,042,140</a:t>
                      </a:r>
                    </a:p>
                  </a:txBody>
                  <a:tcPr marL="91425" marR="91425" marT="91425" marB="91425"/>
                </a:tc>
              </a:tr>
              <a:tr h="687400">
                <a:tc>
                  <a:txBody>
                    <a:bodyPr/>
                    <a:lstStyle/>
                    <a:p>
                      <a:pPr marL="457200" lvl="0" indent="-31750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  <a:buClr>
                          <a:schemeClr val="dk2"/>
                        </a:buClr>
                        <a:buSzPct val="100000"/>
                      </a:pPr>
                      <a:r>
                        <a:rPr lang="en" b="1">
                          <a:solidFill>
                            <a:schemeClr val="dk2"/>
                          </a:solidFill>
                        </a:rPr>
                        <a:t>Total State Liabilities 40 Years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$30,609,322,245.03</a:t>
                      </a:r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Why Switch to a 401k?</a:t>
            </a:r>
          </a:p>
        </p:txBody>
      </p:sp>
      <p:sp>
        <p:nvSpPr>
          <p:cNvPr id="178" name="Shape 178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b="1"/>
              <a:t>Illinois’ Perspective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Stops the “bleeding”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Unfunded liability stops growing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endParaRPr b="1"/>
          </a:p>
          <a:p>
            <a:pPr lvl="0">
              <a:spcBef>
                <a:spcPts val="0"/>
              </a:spcBef>
              <a:buNone/>
            </a:pPr>
            <a:endParaRPr b="1"/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Why Switch to a 401k?</a:t>
            </a:r>
          </a:p>
        </p:txBody>
      </p:sp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1"/>
              <a:t>Illinois’ Perspective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No guaranteed benefits</a:t>
            </a:r>
          </a:p>
          <a:p>
            <a:pPr lvl="0">
              <a:spcBef>
                <a:spcPts val="0"/>
              </a:spcBef>
              <a:buNone/>
            </a:pPr>
            <a:endParaRPr/>
          </a:p>
          <a:p>
            <a:pPr marL="457200" lvl="0" indent="-228600">
              <a:spcBef>
                <a:spcPts val="0"/>
              </a:spcBef>
            </a:pPr>
            <a:r>
              <a:rPr lang="en"/>
              <a:t>Burden does not fall onto taxpayers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n"/>
              <a:t>Why Switch to a 401k?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90" name="Shape 190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b="1"/>
              <a:t>Retiree’s Perspective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Funds will be sufficient for retirement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Employees have a say in their investments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Yearly contribution will be equal to current pension obligation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Will receive “free” money through state matching</a:t>
            </a:r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 txBox="1">
            <a:spLocks noGrp="1"/>
          </p:cNvSpPr>
          <p:nvPr>
            <p:ph type="title"/>
          </p:nvPr>
        </p:nvSpPr>
        <p:spPr>
          <a:xfrm>
            <a:off x="311700" y="2010200"/>
            <a:ext cx="8520600" cy="60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4200"/>
              <a:t>Current Employees</a:t>
            </a:r>
          </a:p>
          <a:p>
            <a:pPr lvl="0" algn="ctr" rtl="0">
              <a:spcBef>
                <a:spcPts val="0"/>
              </a:spcBef>
              <a:buNone/>
            </a:pPr>
            <a:endParaRPr sz="4200"/>
          </a:p>
        </p:txBody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Service Tax</a:t>
            </a:r>
          </a:p>
        </p:txBody>
      </p:sp>
      <p:sp>
        <p:nvSpPr>
          <p:cNvPr id="201" name="Shape 201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/>
              <a:t>Based on Sales Tax Revenue of about $</a:t>
            </a:r>
            <a:r>
              <a:rPr lang="en">
                <a:solidFill>
                  <a:srgbClr val="000000"/>
                </a:solidFill>
                <a:highlight>
                  <a:srgbClr val="FFFFFF"/>
                </a:highlight>
              </a:rPr>
              <a:t>10.9 billion </a:t>
            </a:r>
          </a:p>
          <a:p>
            <a:pPr marL="457200" lvl="0" indent="-228600" rtl="0">
              <a:spcBef>
                <a:spcPts val="0"/>
              </a:spcBef>
              <a:buClr>
                <a:srgbClr val="000000"/>
              </a:buClr>
            </a:pPr>
            <a:r>
              <a:rPr lang="en">
                <a:solidFill>
                  <a:srgbClr val="000000"/>
                </a:solidFill>
                <a:highlight>
                  <a:srgbClr val="FFFFFF"/>
                </a:highlight>
              </a:rPr>
              <a:t>Divided Sales Tax Revenue by Sales Tax % of 6.25%</a:t>
            </a:r>
          </a:p>
          <a:p>
            <a:pPr marL="457200" lvl="0" indent="-228600" rtl="0">
              <a:spcBef>
                <a:spcPts val="0"/>
              </a:spcBef>
              <a:buClr>
                <a:srgbClr val="000000"/>
              </a:buClr>
            </a:pPr>
            <a:r>
              <a:rPr lang="en">
                <a:solidFill>
                  <a:srgbClr val="000000"/>
                </a:solidFill>
                <a:highlight>
                  <a:srgbClr val="FFFFFF"/>
                </a:highlight>
              </a:rPr>
              <a:t>Total Sales were about $174.5 billion </a:t>
            </a:r>
          </a:p>
          <a:p>
            <a:pPr lvl="0" rtl="0">
              <a:spcBef>
                <a:spcPts val="0"/>
              </a:spcBef>
              <a:buNone/>
            </a:pPr>
            <a:endParaRPr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457200" lvl="0" indent="-228600">
              <a:spcBef>
                <a:spcPts val="0"/>
              </a:spcBef>
              <a:buClr>
                <a:srgbClr val="000000"/>
              </a:buClr>
            </a:pPr>
            <a:r>
              <a:rPr lang="en">
                <a:solidFill>
                  <a:srgbClr val="000000"/>
                </a:solidFill>
                <a:highlight>
                  <a:srgbClr val="FFFFFF"/>
                </a:highlight>
              </a:rPr>
              <a:t>$174.5 billion X 0.50% (Service Tax) to gain a revenue of $872.8 billion</a:t>
            </a:r>
          </a:p>
        </p:txBody>
      </p:sp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Shape 206"/>
          <p:cNvSpPr txBox="1">
            <a:spLocks noGrp="1"/>
          </p:cNvSpPr>
          <p:nvPr>
            <p:ph type="title"/>
          </p:nvPr>
        </p:nvSpPr>
        <p:spPr>
          <a:xfrm>
            <a:off x="311700" y="2010200"/>
            <a:ext cx="8520600" cy="60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4200"/>
              <a:t>Retired Employees</a:t>
            </a:r>
          </a:p>
          <a:p>
            <a:pPr lvl="0" algn="l" rtl="0">
              <a:spcBef>
                <a:spcPts val="0"/>
              </a:spcBef>
              <a:buNone/>
            </a:pPr>
            <a:endParaRPr sz="4200"/>
          </a:p>
          <a:p>
            <a:pPr lvl="0" algn="ctr" rtl="0">
              <a:spcBef>
                <a:spcPts val="0"/>
              </a:spcBef>
              <a:buNone/>
            </a:pPr>
            <a:endParaRPr sz="4200"/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Our Focus</a:t>
            </a:r>
          </a:p>
        </p:txBody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311700" y="1096311"/>
            <a:ext cx="8520600" cy="3339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55600" rtl="0"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" sz="2000" dirty="0"/>
              <a:t>SURS- State Universities Retirement System of </a:t>
            </a:r>
            <a:r>
              <a:rPr lang="en" sz="2000" dirty="0" smtClean="0"/>
              <a:t>Illinois</a:t>
            </a:r>
          </a:p>
          <a:p>
            <a:pPr lvl="0" rtl="0">
              <a:spcBef>
                <a:spcPts val="0"/>
              </a:spcBef>
              <a:buNone/>
            </a:pPr>
            <a:endParaRPr sz="2000" dirty="0" smtClean="0"/>
          </a:p>
          <a:p>
            <a:pPr marL="914400" lvl="1" indent="-342900" rtl="0">
              <a:spcBef>
                <a:spcPts val="0"/>
              </a:spcBef>
              <a:buSzPct val="100000"/>
            </a:pPr>
            <a:r>
              <a:rPr lang="en" sz="1800" dirty="0" smtClean="0"/>
              <a:t>51,631 SURS currently in retirement</a:t>
            </a:r>
          </a:p>
          <a:p>
            <a:pPr lvl="0" rtl="0">
              <a:spcBef>
                <a:spcPts val="0"/>
              </a:spcBef>
              <a:buNone/>
            </a:pPr>
            <a:endParaRPr dirty="0"/>
          </a:p>
          <a:p>
            <a:pPr marL="914400" lvl="1" indent="-342900" rtl="0">
              <a:spcBef>
                <a:spcPts val="0"/>
              </a:spcBef>
              <a:buSzPct val="100000"/>
            </a:pPr>
            <a:r>
              <a:rPr lang="en" sz="1800" dirty="0"/>
              <a:t>Average Salary of $50,103</a:t>
            </a:r>
          </a:p>
          <a:p>
            <a:pPr marL="457200" lvl="0" indent="0" rtl="0">
              <a:spcBef>
                <a:spcPts val="0"/>
              </a:spcBef>
              <a:buNone/>
            </a:pPr>
            <a:endParaRPr sz="1800" dirty="0"/>
          </a:p>
          <a:p>
            <a:pPr marL="914400" lvl="1" indent="-342900" rtl="0">
              <a:spcBef>
                <a:spcPts val="0"/>
              </a:spcBef>
              <a:buSzPct val="100000"/>
            </a:pPr>
            <a:r>
              <a:rPr lang="en" sz="1800" dirty="0"/>
              <a:t>2014 unfunded liability of $20,038,650,000</a:t>
            </a:r>
          </a:p>
          <a:p>
            <a:pPr lvl="0" rtl="0">
              <a:spcBef>
                <a:spcPts val="0"/>
              </a:spcBef>
              <a:buNone/>
            </a:pPr>
            <a:endParaRPr dirty="0"/>
          </a:p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Shape 211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Lump Sum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2" name="Shape 212"/>
          <p:cNvSpPr txBox="1">
            <a:spLocks noGrp="1"/>
          </p:cNvSpPr>
          <p:nvPr>
            <p:ph type="body" idx="1"/>
          </p:nvPr>
        </p:nvSpPr>
        <p:spPr>
          <a:xfrm>
            <a:off x="266475" y="1229875"/>
            <a:ext cx="8520600" cy="3339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/>
              <a:t>Average life expectancy= 85.45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Average annuity this year is $38,064 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Based on age and how much annuity a person receives each year determines their present value lump sum to offer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7.25% is the assumed interest rate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Likelihood someone will take offer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75% payout to individuals</a:t>
            </a:r>
          </a:p>
        </p:txBody>
      </p:sp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Shape 217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graphicFrame>
        <p:nvGraphicFramePr>
          <p:cNvPr id="218" name="Shape 218"/>
          <p:cNvGraphicFramePr/>
          <p:nvPr/>
        </p:nvGraphicFramePr>
        <p:xfrm>
          <a:off x="152400" y="-93900"/>
          <a:ext cx="8748000" cy="5166050"/>
        </p:xfrm>
        <a:graphic>
          <a:graphicData uri="http://schemas.openxmlformats.org/drawingml/2006/table">
            <a:tbl>
              <a:tblPr>
                <a:noFill/>
                <a:tableStyleId>{0DEAEF76-CDB3-4DEE-8785-192EDB08702B}</a:tableStyleId>
              </a:tblPr>
              <a:tblGrid>
                <a:gridCol w="312975"/>
                <a:gridCol w="976475"/>
                <a:gridCol w="1141050"/>
                <a:gridCol w="974100"/>
                <a:gridCol w="955500"/>
                <a:gridCol w="1029750"/>
                <a:gridCol w="816325"/>
                <a:gridCol w="1001900"/>
                <a:gridCol w="538025"/>
                <a:gridCol w="1001900"/>
              </a:tblGrid>
              <a:tr h="472850"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800" b="1"/>
                        <a:t>Age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800" b="1"/>
                        <a:t>Employees per age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800" b="1"/>
                        <a:t>Life Expectancy (85.45-Age)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800" b="1"/>
                        <a:t>Total Annuity Per Year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800" b="1"/>
                        <a:t>Assumed Interest Rate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800" b="1"/>
                        <a:t>Lump Sum Per Person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800" b="1"/>
                        <a:t>% Likelihood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800" b="1"/>
                        <a:t>Total Lump Sum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800" b="1"/>
                        <a:t>% Payout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800" b="1"/>
                        <a:t>Payout</a:t>
                      </a:r>
                    </a:p>
                  </a:txBody>
                  <a:tcPr marL="28575" marR="28575" marT="19050" marB="19050" anchor="b"/>
                </a:tc>
              </a:tr>
              <a:tr h="195550"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800"/>
                        <a:t>62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800"/>
                        <a:t>1394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800"/>
                        <a:t>23.45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800"/>
                        <a:t>$39,205.92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800"/>
                        <a:t>7.25%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800"/>
                        <a:t>$565,072.17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800"/>
                        <a:t>25%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800"/>
                        <a:t>$196,927,650.16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800"/>
                        <a:t>75%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800"/>
                        <a:t>$147,695,737.62</a:t>
                      </a:r>
                    </a:p>
                  </a:txBody>
                  <a:tcPr marL="28575" marR="28575" marT="19050" marB="19050" anchor="b"/>
                </a:tc>
              </a:tr>
              <a:tr h="195550"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800"/>
                        <a:t>63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800"/>
                        <a:t>2095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800"/>
                        <a:t>22.45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800"/>
                        <a:t>$40,382.10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800"/>
                        <a:t>7.25%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800"/>
                        <a:t>$566,833.98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800"/>
                        <a:t>24%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800"/>
                        <a:t>$285,004,124.64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800"/>
                        <a:t>75%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800"/>
                        <a:t>$213,753,093.48</a:t>
                      </a:r>
                    </a:p>
                  </a:txBody>
                  <a:tcPr marL="28575" marR="28575" marT="19050" marB="19050" anchor="b"/>
                </a:tc>
              </a:tr>
              <a:tr h="195550"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800"/>
                        <a:t>64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800"/>
                        <a:t>2594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800"/>
                        <a:t>21.45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800"/>
                        <a:t>$41,593.56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800"/>
                        <a:t>7.25%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800"/>
                        <a:t>$567,547.34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800"/>
                        <a:t>23%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800"/>
                        <a:t>$338,610,096.90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800"/>
                        <a:t>75%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800"/>
                        <a:t>$253,957,572.67</a:t>
                      </a:r>
                    </a:p>
                  </a:txBody>
                  <a:tcPr marL="28575" marR="28575" marT="19050" marB="19050" anchor="b"/>
                </a:tc>
              </a:tr>
              <a:tr h="195550"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800"/>
                        <a:t>65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800"/>
                        <a:t>2866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800"/>
                        <a:t>20.45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800"/>
                        <a:t>$42,841.37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800"/>
                        <a:t>7.25%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800"/>
                        <a:t>$567,100.97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800"/>
                        <a:t>22%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800"/>
                        <a:t>$357,568,501.62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800"/>
                        <a:t>75%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800"/>
                        <a:t>$268,176,376.21</a:t>
                      </a:r>
                    </a:p>
                  </a:txBody>
                  <a:tcPr marL="28575" marR="28575" marT="19050" marB="19050" anchor="b"/>
                </a:tc>
              </a:tr>
              <a:tr h="195550"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800"/>
                        <a:t>66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800"/>
                        <a:t>2318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800"/>
                        <a:t>19.45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800"/>
                        <a:t>$44,126.61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800"/>
                        <a:t>7.25%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800"/>
                        <a:t>$565,374.42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800"/>
                        <a:t>21%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800"/>
                        <a:t>$275,212,959.97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800"/>
                        <a:t>75%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800"/>
                        <a:t>$206,409,719.98</a:t>
                      </a:r>
                    </a:p>
                  </a:txBody>
                  <a:tcPr marL="28575" marR="28575" marT="19050" marB="19050" anchor="b"/>
                </a:tc>
              </a:tr>
              <a:tr h="195550"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800"/>
                        <a:t>67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800"/>
                        <a:t>1964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800"/>
                        <a:t>18.45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800"/>
                        <a:t>$45,450.41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800"/>
                        <a:t>7.25%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800"/>
                        <a:t>$562,237.46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800"/>
                        <a:t>20%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800"/>
                        <a:t>$220,846,872.97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800"/>
                        <a:t>75%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800"/>
                        <a:t>$165,635,154.73</a:t>
                      </a:r>
                    </a:p>
                  </a:txBody>
                  <a:tcPr marL="28575" marR="28575" marT="19050" marB="19050" anchor="b"/>
                </a:tc>
              </a:tr>
              <a:tr h="195550"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800"/>
                        <a:t>68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800"/>
                        <a:t>1345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800"/>
                        <a:t>17.45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800"/>
                        <a:t>$46,813.92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800"/>
                        <a:t>7.25%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800"/>
                        <a:t>$557,549.27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800"/>
                        <a:t>19%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800"/>
                        <a:t>$142,481,714.84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800"/>
                        <a:t>75%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800"/>
                        <a:t>$106,861,286.13</a:t>
                      </a:r>
                    </a:p>
                  </a:txBody>
                  <a:tcPr marL="28575" marR="28575" marT="19050" marB="19050" anchor="b"/>
                </a:tc>
              </a:tr>
              <a:tr h="195550"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800"/>
                        <a:t>69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800"/>
                        <a:t>1855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800"/>
                        <a:t>16.45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800"/>
                        <a:t>$48,218.34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800"/>
                        <a:t>7.25%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800"/>
                        <a:t>$551,157.67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800"/>
                        <a:t>18%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800"/>
                        <a:t>$184,031,545.54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800"/>
                        <a:t>75%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800"/>
                        <a:t>$138,023,659.16</a:t>
                      </a:r>
                    </a:p>
                  </a:txBody>
                  <a:tcPr marL="28575" marR="28575" marT="19050" marB="19050" anchor="b"/>
                </a:tc>
              </a:tr>
              <a:tr h="195550"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800"/>
                        <a:t>70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800"/>
                        <a:t>2200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800"/>
                        <a:t>15.45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800"/>
                        <a:t>$49,664.89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800"/>
                        <a:t>7.25%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800"/>
                        <a:t>$542,898.26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800"/>
                        <a:t>17%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800"/>
                        <a:t>$203,043,950.43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800"/>
                        <a:t>75%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800"/>
                        <a:t>$152,282,962.82</a:t>
                      </a:r>
                    </a:p>
                  </a:txBody>
                  <a:tcPr marL="28575" marR="28575" marT="19050" marB="19050" anchor="b"/>
                </a:tc>
              </a:tr>
              <a:tr h="195550"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800"/>
                        <a:t>71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800"/>
                        <a:t>2200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800"/>
                        <a:t>14.45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800"/>
                        <a:t>$51,154.83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800"/>
                        <a:t>7.25%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800"/>
                        <a:t>$532,593.50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800"/>
                        <a:t>16%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800"/>
                        <a:t>$187,472,912.28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800"/>
                        <a:t>75%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800"/>
                        <a:t>$140,604,684.21</a:t>
                      </a:r>
                    </a:p>
                  </a:txBody>
                  <a:tcPr marL="28575" marR="28575" marT="19050" marB="19050" anchor="b"/>
                </a:tc>
              </a:tr>
              <a:tr h="195550"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800"/>
                        <a:t>72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800"/>
                        <a:t>2200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800"/>
                        <a:t>13.45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800"/>
                        <a:t>$52,689.48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800"/>
                        <a:t>7.25%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800"/>
                        <a:t>$520,051.70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800"/>
                        <a:t>15%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800"/>
                        <a:t>$171,617,059.86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800"/>
                        <a:t>75%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800"/>
                        <a:t>$128,712,794.90</a:t>
                      </a:r>
                    </a:p>
                  </a:txBody>
                  <a:tcPr marL="28575" marR="28575" marT="19050" marB="19050" anchor="b"/>
                </a:tc>
              </a:tr>
              <a:tr h="195550"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800"/>
                        <a:t>73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800"/>
                        <a:t>2200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800"/>
                        <a:t>12.45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800"/>
                        <a:t>$54,270.16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800"/>
                        <a:t>7.25%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800"/>
                        <a:t>$505,065.97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800"/>
                        <a:t>14%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800"/>
                        <a:t>$155,560,317.68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800"/>
                        <a:t>75%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800"/>
                        <a:t>$116,670,238.26</a:t>
                      </a:r>
                    </a:p>
                  </a:txBody>
                  <a:tcPr marL="28575" marR="28575" marT="19050" marB="19050" anchor="b"/>
                </a:tc>
              </a:tr>
              <a:tr h="195550"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800"/>
                        <a:t>74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800"/>
                        <a:t>2200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800"/>
                        <a:t>11.45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800"/>
                        <a:t>$55,898.27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800"/>
                        <a:t>7.25%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800"/>
                        <a:t>$487,413.09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800"/>
                        <a:t>13%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800"/>
                        <a:t>$139,400,142.79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800"/>
                        <a:t>75%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800"/>
                        <a:t>$104,550,107.09</a:t>
                      </a:r>
                    </a:p>
                  </a:txBody>
                  <a:tcPr marL="28575" marR="28575" marT="19050" marB="19050" anchor="b"/>
                </a:tc>
              </a:tr>
              <a:tr h="195550"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800"/>
                        <a:t>75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800"/>
                        <a:t>2200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800"/>
                        <a:t>10.45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800"/>
                        <a:t>$57,575.22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800"/>
                        <a:t>7.25%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800"/>
                        <a:t>$466,852.27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800"/>
                        <a:t>12%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800"/>
                        <a:t>$123,248,998.80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800"/>
                        <a:t>75%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800"/>
                        <a:t>$92,436,749.10</a:t>
                      </a:r>
                    </a:p>
                  </a:txBody>
                  <a:tcPr marL="28575" marR="28575" marT="19050" marB="19050" anchor="b"/>
                </a:tc>
              </a:tr>
              <a:tr h="195550"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800"/>
                        <a:t>76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800"/>
                        <a:t>2200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800"/>
                        <a:t>9.45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800"/>
                        <a:t>$59,302.47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800"/>
                        <a:t>7.25%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800"/>
                        <a:t>$443,123.84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800"/>
                        <a:t>11%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800"/>
                        <a:t>$107,235,969.85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800"/>
                        <a:t>75%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800"/>
                        <a:t>$80,426,977.38</a:t>
                      </a:r>
                    </a:p>
                  </a:txBody>
                  <a:tcPr marL="28575" marR="28575" marT="19050" marB="19050" anchor="b"/>
                </a:tc>
              </a:tr>
              <a:tr h="195550"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800"/>
                        <a:t>77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800"/>
                        <a:t>2200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800"/>
                        <a:t>8.45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800"/>
                        <a:t>$61,081.55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800"/>
                        <a:t>7.25%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800"/>
                        <a:t>$415,947.85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800"/>
                        <a:t>10%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800"/>
                        <a:t>$91,508,526.82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800"/>
                        <a:t>75%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800"/>
                        <a:t>$68,631,395.11</a:t>
                      </a:r>
                    </a:p>
                  </a:txBody>
                  <a:tcPr marL="28575" marR="28575" marT="19050" marB="19050" anchor="b"/>
                </a:tc>
              </a:tr>
              <a:tr h="195550"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800"/>
                        <a:t>78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800"/>
                        <a:t>2200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800"/>
                        <a:t>7.45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800"/>
                        <a:t>$62,913.99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800"/>
                        <a:t>7.25%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800"/>
                        <a:t>$385,022.52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800"/>
                        <a:t>9%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800"/>
                        <a:t>$76,234,459.42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800"/>
                        <a:t>75%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800"/>
                        <a:t>$57,175,844.57</a:t>
                      </a:r>
                    </a:p>
                  </a:txBody>
                  <a:tcPr marL="28575" marR="28575" marT="19050" marB="19050" anchor="b"/>
                </a:tc>
              </a:tr>
              <a:tr h="195550"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800"/>
                        <a:t>79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800"/>
                        <a:t>2200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800"/>
                        <a:t>6.45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800"/>
                        <a:t>$64,801.41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800"/>
                        <a:t>7.25%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800"/>
                        <a:t>$350,022.66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800"/>
                        <a:t>8%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800"/>
                        <a:t>$61,603,988.67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800"/>
                        <a:t>75%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800"/>
                        <a:t>$46,202,991.51</a:t>
                      </a:r>
                    </a:p>
                  </a:txBody>
                  <a:tcPr marL="28575" marR="28575" marT="19050" marB="19050" anchor="b"/>
                </a:tc>
              </a:tr>
              <a:tr h="195550"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800"/>
                        <a:t>80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800"/>
                        <a:t>2200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800"/>
                        <a:t>5.45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800"/>
                        <a:t>$66,745.45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800"/>
                        <a:t>7.25%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800"/>
                        <a:t>$310,597.89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800"/>
                        <a:t>7%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800"/>
                        <a:t>$47,832,075.67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800"/>
                        <a:t>75%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800"/>
                        <a:t>$35,874,056.75</a:t>
                      </a:r>
                    </a:p>
                  </a:txBody>
                  <a:tcPr marL="28575" marR="28575" marT="19050" marB="19050" anchor="b"/>
                </a:tc>
              </a:tr>
              <a:tr h="195550"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800"/>
                        <a:t>81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800"/>
                        <a:t>2200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800"/>
                        <a:t>4.45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800"/>
                        <a:t>$68,747.82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800"/>
                        <a:t>7.25%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800"/>
                        <a:t>$266,370.79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800"/>
                        <a:t>6%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800"/>
                        <a:t>$35,160,943.86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800"/>
                        <a:t>75%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800"/>
                        <a:t>$26,370,707.90</a:t>
                      </a:r>
                    </a:p>
                  </a:txBody>
                  <a:tcPr marL="28575" marR="28575" marT="19050" marB="19050" anchor="b"/>
                </a:tc>
              </a:tr>
              <a:tr h="195550"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800"/>
                        <a:t>82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800"/>
                        <a:t>2200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800"/>
                        <a:t>3.45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800"/>
                        <a:t>$70,810.25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800"/>
                        <a:t>7.25%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800"/>
                        <a:t>$216,934.85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800"/>
                        <a:t>5%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800"/>
                        <a:t>$23,862,833.59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800"/>
                        <a:t>75%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800"/>
                        <a:t>$17,897,125.20</a:t>
                      </a:r>
                    </a:p>
                  </a:txBody>
                  <a:tcPr marL="28575" marR="28575" marT="19050" marB="19050" anchor="b"/>
                </a:tc>
              </a:tr>
              <a:tr h="195550"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800"/>
                        <a:t>83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800"/>
                        <a:t>2200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800"/>
                        <a:t>2.45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800"/>
                        <a:t>$72,934.56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800"/>
                        <a:t>7.25%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800"/>
                        <a:t>$161,852.37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800"/>
                        <a:t>4%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800"/>
                        <a:t>$14,243,009.00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800"/>
                        <a:t>75%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800"/>
                        <a:t>$10,682,256.75</a:t>
                      </a:r>
                    </a:p>
                  </a:txBody>
                  <a:tcPr marL="28575" marR="28575" marT="19050" marB="19050" anchor="b"/>
                </a:tc>
              </a:tr>
              <a:tr h="195550"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800"/>
                        <a:t>84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800"/>
                        <a:t>2200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800"/>
                        <a:t>1.45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800"/>
                        <a:t>$75,122.60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800"/>
                        <a:t>7.25%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800"/>
                        <a:t>$100,652.11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800"/>
                        <a:t>3%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800"/>
                        <a:t>$6,643,039.39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800"/>
                        <a:t>75%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800"/>
                        <a:t>$4,982,279.54</a:t>
                      </a:r>
                    </a:p>
                  </a:txBody>
                  <a:tcPr marL="28575" marR="28575" marT="19050" marB="19050" anchor="b"/>
                </a:tc>
              </a:tr>
              <a:tr h="195550"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800"/>
                        <a:t>85</a:t>
                      </a:r>
                    </a:p>
                  </a:txBody>
                  <a:tcPr marL="28575" marR="28575" marT="19050" marB="19050" anchor="b"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800"/>
                        <a:t>2199</a:t>
                      </a:r>
                    </a:p>
                  </a:txBody>
                  <a:tcPr marL="28575" marR="28575" marT="19050" marB="19050" anchor="b"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800"/>
                        <a:t>0.45</a:t>
                      </a:r>
                    </a:p>
                  </a:txBody>
                  <a:tcPr marL="28575" marR="28575" marT="19050" marB="19050" anchor="b"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800"/>
                        <a:t>$77,376.27</a:t>
                      </a:r>
                    </a:p>
                  </a:txBody>
                  <a:tcPr marL="28575" marR="28575" marT="19050" marB="19050" anchor="b"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800"/>
                        <a:t>7.25%</a:t>
                      </a:r>
                    </a:p>
                  </a:txBody>
                  <a:tcPr marL="28575" marR="28575" marT="19050" marB="19050" anchor="b"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800"/>
                        <a:t>$32,826.79</a:t>
                      </a:r>
                    </a:p>
                  </a:txBody>
                  <a:tcPr marL="28575" marR="28575" marT="19050" marB="19050" anchor="b"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800"/>
                        <a:t>2%</a:t>
                      </a:r>
                    </a:p>
                  </a:txBody>
                  <a:tcPr marL="28575" marR="28575" marT="19050" marB="19050" anchor="b"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800"/>
                        <a:t>$1,443,722.36</a:t>
                      </a:r>
                    </a:p>
                  </a:txBody>
                  <a:tcPr marL="28575" marR="28575" marT="19050" marB="19050" anchor="b"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800"/>
                        <a:t>75%</a:t>
                      </a:r>
                    </a:p>
                  </a:txBody>
                  <a:tcPr marL="28575" marR="28575" marT="19050" marB="19050" anchor="b"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800"/>
                        <a:t>$1,082,791.77</a:t>
                      </a:r>
                    </a:p>
                  </a:txBody>
                  <a:tcPr marL="28575" marR="28575" marT="19050" marB="19050" anchor="b"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Shape 223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Total Lump Sum</a:t>
            </a:r>
          </a:p>
        </p:txBody>
      </p:sp>
      <p:sp>
        <p:nvSpPr>
          <p:cNvPr id="224" name="Shape 224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Font typeface="Arial"/>
            </a:pPr>
            <a:r>
              <a:rPr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Total Lump Sum: $2,585,096,562.83</a:t>
            </a:r>
          </a:p>
          <a:p>
            <a:pPr lvl="0" rtl="0">
              <a:spcBef>
                <a:spcPts val="0"/>
              </a:spcBef>
              <a:buNone/>
            </a:pP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228600" rtl="0">
              <a:spcBef>
                <a:spcPts val="0"/>
              </a:spcBef>
              <a:buClr>
                <a:srgbClr val="000000"/>
              </a:buClr>
              <a:buFont typeface="Arial"/>
            </a:pPr>
            <a:r>
              <a:rPr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Liability Reduction: $3,231,370,703.54</a:t>
            </a:r>
          </a:p>
          <a:p>
            <a:pPr lvl="0" rtl="0">
              <a:spcBef>
                <a:spcPts val="0"/>
              </a:spcBef>
              <a:buNone/>
            </a:pP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228600">
              <a:spcBef>
                <a:spcPts val="0"/>
              </a:spcBef>
              <a:buClr>
                <a:srgbClr val="000000"/>
              </a:buClr>
              <a:buFont typeface="Arial"/>
            </a:pPr>
            <a:r>
              <a:rPr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Amount Saved: 646,274,140.70</a:t>
            </a:r>
          </a:p>
        </p:txBody>
      </p:sp>
    </p:spTree>
  </p:cSld>
  <p:clrMapOvr>
    <a:masterClrMapping/>
  </p:clrMapOvr>
  <p:transition spd="slow">
    <p:cut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Shape 229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Retirement Income Tax</a:t>
            </a:r>
          </a:p>
        </p:txBody>
      </p:sp>
      <p:sp>
        <p:nvSpPr>
          <p:cNvPr id="230" name="Shape 230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514350" lvl="0" indent="-285750" rtl="0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" dirty="0"/>
              <a:t>Illinois only 1 of 3 states not currently taxing retirement </a:t>
            </a:r>
            <a:r>
              <a:rPr lang="en" dirty="0" smtClean="0"/>
              <a:t>income</a:t>
            </a:r>
          </a:p>
          <a:p>
            <a:pPr marL="514350" lvl="0" indent="-285750" rtl="0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" dirty="0" smtClean="0"/>
              <a:t>2015 </a:t>
            </a:r>
            <a:r>
              <a:rPr lang="en" dirty="0"/>
              <a:t>retirement income valued at $48.2 </a:t>
            </a:r>
            <a:r>
              <a:rPr lang="en" dirty="0" smtClean="0"/>
              <a:t>billion</a:t>
            </a:r>
          </a:p>
          <a:p>
            <a:pPr marL="514350" lvl="0" indent="-285750" rtl="0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" dirty="0" smtClean="0"/>
              <a:t>Foreseeing </a:t>
            </a:r>
            <a:r>
              <a:rPr lang="en" dirty="0"/>
              <a:t>retirement income tax as unfavorable amongst </a:t>
            </a:r>
            <a:r>
              <a:rPr lang="en" dirty="0" smtClean="0"/>
              <a:t>retirees</a:t>
            </a:r>
          </a:p>
          <a:p>
            <a:pPr marL="228600"/>
            <a:r>
              <a:rPr lang="en" sz="1600" dirty="0" smtClean="0"/>
              <a:t>	Assuming </a:t>
            </a:r>
            <a:r>
              <a:rPr lang="en" sz="1600" dirty="0"/>
              <a:t>20% of retirement income filers emigrate IL</a:t>
            </a:r>
          </a:p>
          <a:p>
            <a:pPr marL="514350" lvl="0" indent="-285750" rtl="0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" dirty="0"/>
              <a:t>2% retirement income tax rate</a:t>
            </a:r>
          </a:p>
          <a:p>
            <a:pPr marL="914400" lvl="1" indent="-228600">
              <a:spcBef>
                <a:spcPts val="0"/>
              </a:spcBef>
            </a:pPr>
            <a:r>
              <a:rPr lang="en" dirty="0"/>
              <a:t>$771.9 million retirement income tax revenue</a:t>
            </a:r>
          </a:p>
        </p:txBody>
      </p:sp>
    </p:spTree>
  </p:cSld>
  <p:clrMapOvr>
    <a:masterClrMapping/>
  </p:clrMapOvr>
  <p:transition spd="slow">
    <p:cut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Shape 235"/>
          <p:cNvSpPr txBox="1">
            <a:spLocks noGrp="1"/>
          </p:cNvSpPr>
          <p:nvPr>
            <p:ph type="title"/>
          </p:nvPr>
        </p:nvSpPr>
        <p:spPr>
          <a:xfrm>
            <a:off x="311700" y="2010200"/>
            <a:ext cx="8520600" cy="60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4200"/>
              <a:t>Financial Summary</a:t>
            </a:r>
          </a:p>
          <a:p>
            <a:pPr lvl="0" algn="ctr" rtl="0">
              <a:spcBef>
                <a:spcPts val="0"/>
              </a:spcBef>
              <a:buNone/>
            </a:pPr>
            <a:endParaRPr sz="4200"/>
          </a:p>
        </p:txBody>
      </p:sp>
    </p:spTree>
  </p:cSld>
  <p:clrMapOvr>
    <a:masterClrMapping/>
  </p:clrMapOvr>
  <p:transition spd="slow">
    <p:cut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Shape 240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Projected Income</a:t>
            </a:r>
          </a:p>
        </p:txBody>
      </p:sp>
      <p:sp>
        <p:nvSpPr>
          <p:cNvPr id="241" name="Shape 241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/>
              <a:t>Required contribution from current pension employees</a:t>
            </a:r>
          </a:p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/>
              <a:t>Service Tax Revenue</a:t>
            </a:r>
          </a:p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/>
              <a:t>Retirement Tax Revenue</a:t>
            </a:r>
          </a:p>
        </p:txBody>
      </p:sp>
    </p:spTree>
  </p:cSld>
  <p:clrMapOvr>
    <a:masterClrMapping/>
  </p:clrMapOvr>
  <p:transition spd="slow">
    <p:cut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Shape 246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Projected Expenses</a:t>
            </a:r>
          </a:p>
        </p:txBody>
      </p:sp>
      <p:sp>
        <p:nvSpPr>
          <p:cNvPr id="247" name="Shape 247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/>
              <a:t>Lump sum payments (Year 1)</a:t>
            </a:r>
          </a:p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/>
              <a:t>State 401k matching (every year)</a:t>
            </a:r>
          </a:p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/>
              <a:t>Financial Advisor Salary (every year)</a:t>
            </a:r>
          </a:p>
          <a:p>
            <a:pPr marL="457200" lvl="0" indent="-228600">
              <a:spcBef>
                <a:spcPts val="0"/>
              </a:spcBef>
              <a:buAutoNum type="arabicPeriod"/>
            </a:pPr>
            <a:r>
              <a:rPr lang="en"/>
              <a:t>Annuity payouts to current retirees (every year)</a:t>
            </a:r>
          </a:p>
        </p:txBody>
      </p:sp>
    </p:spTree>
  </p:cSld>
  <p:clrMapOvr>
    <a:masterClrMapping/>
  </p:clrMapOvr>
  <p:transition spd="slow">
    <p:cut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Shape 252"/>
          <p:cNvSpPr txBox="1">
            <a:spLocks noGrp="1"/>
          </p:cNvSpPr>
          <p:nvPr>
            <p:ph type="title"/>
          </p:nvPr>
        </p:nvSpPr>
        <p:spPr>
          <a:xfrm>
            <a:off x="0" y="4299300"/>
            <a:ext cx="8520600" cy="60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Yearly Assets/Liabilities Calculation</a:t>
            </a:r>
          </a:p>
        </p:txBody>
      </p:sp>
      <p:sp>
        <p:nvSpPr>
          <p:cNvPr id="253" name="Shape 253"/>
          <p:cNvSpPr txBox="1">
            <a:spLocks noGrp="1"/>
          </p:cNvSpPr>
          <p:nvPr>
            <p:ph type="body" idx="1"/>
          </p:nvPr>
        </p:nvSpPr>
        <p:spPr>
          <a:xfrm>
            <a:off x="311700" y="126375"/>
            <a:ext cx="3301200" cy="3870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u="sng"/>
              <a:t>Assets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Current Market Assets</a:t>
            </a:r>
          </a:p>
          <a:p>
            <a: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+"/>
            </a:pPr>
            <a:r>
              <a:rPr lang="en"/>
              <a:t>Service Tax Revenue</a:t>
            </a:r>
          </a:p>
          <a:p>
            <a: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+"/>
            </a:pPr>
            <a:r>
              <a:rPr lang="en"/>
              <a:t>Retirement Tax Revenue</a:t>
            </a:r>
          </a:p>
          <a:p>
            <a: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+"/>
            </a:pPr>
            <a:r>
              <a:rPr lang="en"/>
              <a:t>Required Contribution by current pension members</a:t>
            </a:r>
          </a:p>
          <a:p>
            <a: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+"/>
            </a:pPr>
            <a:r>
              <a:rPr lang="en"/>
              <a:t>Interest on market investments</a:t>
            </a:r>
          </a:p>
          <a:p>
            <a: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-"/>
            </a:pPr>
            <a:r>
              <a:rPr lang="en"/>
              <a:t>Lump Sum Payments</a:t>
            </a:r>
          </a:p>
          <a:p>
            <a: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-"/>
            </a:pPr>
            <a:r>
              <a:rPr lang="en"/>
              <a:t>Retiree Annuity Payments</a:t>
            </a:r>
          </a:p>
          <a:p>
            <a: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-"/>
            </a:pPr>
            <a:r>
              <a:rPr lang="en"/>
              <a:t>401 k matching</a:t>
            </a:r>
          </a:p>
          <a:p>
            <a: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-"/>
            </a:pPr>
            <a:r>
              <a:rPr lang="en"/>
              <a:t>401 k advisors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= Next Year Market Assets</a:t>
            </a:r>
          </a:p>
        </p:txBody>
      </p:sp>
      <p:sp>
        <p:nvSpPr>
          <p:cNvPr id="254" name="Shape 254"/>
          <p:cNvSpPr txBox="1">
            <a:spLocks noGrp="1"/>
          </p:cNvSpPr>
          <p:nvPr>
            <p:ph type="body" idx="1"/>
          </p:nvPr>
        </p:nvSpPr>
        <p:spPr>
          <a:xfrm>
            <a:off x="3863100" y="126375"/>
            <a:ext cx="2957400" cy="354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u="sng"/>
              <a:t>Liabilities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Current Total Liabilities</a:t>
            </a:r>
          </a:p>
          <a:p>
            <a: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+"/>
            </a:pPr>
            <a:r>
              <a:rPr lang="en"/>
              <a:t>Accruing benefits for current employees</a:t>
            </a:r>
          </a:p>
          <a:p>
            <a: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-"/>
            </a:pPr>
            <a:r>
              <a:rPr lang="en"/>
              <a:t>Lump Sum Payments</a:t>
            </a:r>
          </a:p>
          <a:p>
            <a: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-"/>
            </a:pPr>
            <a:r>
              <a:rPr lang="en"/>
              <a:t>Deceased Employees</a:t>
            </a:r>
          </a:p>
          <a:p>
            <a: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-"/>
            </a:pPr>
            <a:r>
              <a:rPr lang="en"/>
              <a:t>Annuity Payouts for retired employees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=Next Year Total Liabilities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255" name="Shape 255"/>
          <p:cNvCxnSpPr/>
          <p:nvPr/>
        </p:nvCxnSpPr>
        <p:spPr>
          <a:xfrm>
            <a:off x="3612900" y="187425"/>
            <a:ext cx="56400" cy="3747900"/>
          </a:xfrm>
          <a:prstGeom prst="straightConnector1">
            <a:avLst/>
          </a:prstGeom>
          <a:noFill/>
          <a:ln w="76200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</p:spTree>
  </p:cSld>
  <p:clrMapOvr>
    <a:masterClrMapping/>
  </p:clrMapOvr>
  <p:transition spd="slow">
    <p:cut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Shape 260"/>
          <p:cNvSpPr txBox="1">
            <a:spLocks noGrp="1"/>
          </p:cNvSpPr>
          <p:nvPr>
            <p:ph type="title"/>
          </p:nvPr>
        </p:nvSpPr>
        <p:spPr>
          <a:xfrm>
            <a:off x="109125" y="4045325"/>
            <a:ext cx="3807600" cy="60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Our solution: 7 years</a:t>
            </a:r>
          </a:p>
        </p:txBody>
      </p:sp>
      <p:graphicFrame>
        <p:nvGraphicFramePr>
          <p:cNvPr id="261" name="Shape 261"/>
          <p:cNvGraphicFramePr/>
          <p:nvPr/>
        </p:nvGraphicFramePr>
        <p:xfrm>
          <a:off x="0" y="51100"/>
          <a:ext cx="9169725" cy="3861300"/>
        </p:xfrm>
        <a:graphic>
          <a:graphicData uri="http://schemas.openxmlformats.org/drawingml/2006/table">
            <a:tbl>
              <a:tblPr>
                <a:noFill/>
                <a:tableStyleId>{0DEAEF76-CDB3-4DEE-8785-192EDB08702B}</a:tableStyleId>
              </a:tblPr>
              <a:tblGrid>
                <a:gridCol w="1214175"/>
                <a:gridCol w="3008250"/>
                <a:gridCol w="2700175"/>
                <a:gridCol w="2247125"/>
              </a:tblGrid>
              <a:tr h="339800"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Year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Net Assets (Market)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Accrued Liability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Unfunded Liability</a:t>
                      </a:r>
                    </a:p>
                  </a:txBody>
                  <a:tcPr marL="28575" marR="28575" marT="19050" marB="19050" anchor="b"/>
                </a:tc>
              </a:tr>
              <a:tr h="540575"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2014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$17,391,300,000.00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$37,429,950,000.00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-$20,038,650,000.00</a:t>
                      </a:r>
                    </a:p>
                  </a:txBody>
                  <a:tcPr marL="28575" marR="28575" marT="19050" marB="19050" anchor="b"/>
                </a:tc>
              </a:tr>
              <a:tr h="540575"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2015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$16,263,891,071.25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$32,783,990,359.19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-$16,520,099,287.93</a:t>
                      </a:r>
                    </a:p>
                  </a:txBody>
                  <a:tcPr marL="28575" marR="28575" marT="19050" marB="19050" anchor="b"/>
                </a:tc>
              </a:tr>
              <a:tr h="540575"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2016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$17,858,414,482.19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$31,403,836,903.91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-$13,545,422,421.72</a:t>
                      </a:r>
                    </a:p>
                  </a:txBody>
                  <a:tcPr marL="28575" marR="28575" marT="19050" marB="19050" anchor="b"/>
                </a:tc>
              </a:tr>
              <a:tr h="540575"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2017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$19,603,515,691.92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$30,061,459,840.77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-$10,457,944,148.85</a:t>
                      </a:r>
                    </a:p>
                  </a:txBody>
                  <a:tcPr marL="28575" marR="28575" marT="19050" marB="19050" anchor="b"/>
                </a:tc>
              </a:tr>
              <a:tr h="339800"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2018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$21,514,201,928.85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$28,760,369,588.02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-$7,246,167,659.17</a:t>
                      </a:r>
                    </a:p>
                  </a:txBody>
                  <a:tcPr marL="28575" marR="28575" marT="19050" marB="19050" anchor="b"/>
                </a:tc>
              </a:tr>
              <a:tr h="339800"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2019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$23,606,855,476.51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$27,504,253,236.89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-$3,897,397,760.37</a:t>
                      </a:r>
                    </a:p>
                  </a:txBody>
                  <a:tcPr marL="28575" marR="28575" marT="19050" marB="19050" anchor="b"/>
                </a:tc>
              </a:tr>
              <a:tr h="339800"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2020</a:t>
                      </a:r>
                    </a:p>
                  </a:txBody>
                  <a:tcPr marL="28575" marR="28575" marT="19050" marB="1905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$25,899,352,773.14</a:t>
                      </a:r>
                    </a:p>
                  </a:txBody>
                  <a:tcPr marL="28575" marR="28575" marT="19050" marB="1905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$26,296,981,993.90</a:t>
                      </a:r>
                    </a:p>
                  </a:txBody>
                  <a:tcPr marL="28575" marR="28575" marT="19050" marB="1905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 b="1"/>
                        <a:t>-$397,629,220.76</a:t>
                      </a:r>
                    </a:p>
                  </a:txBody>
                  <a:tcPr marL="28575" marR="28575" marT="19050" marB="19050" anchor="b">
                    <a:solidFill>
                      <a:srgbClr val="FFFF00"/>
                    </a:solidFill>
                  </a:tcPr>
                </a:tc>
              </a:tr>
              <a:tr h="339800"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2021</a:t>
                      </a:r>
                    </a:p>
                  </a:txBody>
                  <a:tcPr marL="28575" marR="28575" marT="19050" marB="1905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$28,411,193,529.95</a:t>
                      </a:r>
                    </a:p>
                  </a:txBody>
                  <a:tcPr marL="28575" marR="28575" marT="19050" marB="1905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$25,142,618,910.71</a:t>
                      </a:r>
                    </a:p>
                  </a:txBody>
                  <a:tcPr marL="28575" marR="28575" marT="19050" marB="1905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 b="1"/>
                        <a:t>$3,268,574,619.25</a:t>
                      </a:r>
                    </a:p>
                  </a:txBody>
                  <a:tcPr marL="28575" marR="28575" marT="19050" marB="19050" anchor="b"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cut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Shape 266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Importance of Findings</a:t>
            </a:r>
          </a:p>
        </p:txBody>
      </p:sp>
      <p:sp>
        <p:nvSpPr>
          <p:cNvPr id="267" name="Shape 267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/>
              <a:t>Our plan solves one component of the crisis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This program can be used as a pilot for other programs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The basic outline can be applied to any state retirement system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were the problems?</a:t>
            </a:r>
          </a:p>
        </p:txBody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har char="❏"/>
            </a:pPr>
            <a:r>
              <a:rPr lang="en"/>
              <a:t>3% COLA</a:t>
            </a:r>
          </a:p>
          <a:p>
            <a:pPr lvl="0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/>
          </a:p>
          <a:p>
            <a:pPr marL="457200" lvl="0" indent="-228600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har char="❏"/>
            </a:pPr>
            <a:r>
              <a:rPr lang="en"/>
              <a:t>Manipulating the last 4 years of salary</a:t>
            </a:r>
          </a:p>
          <a:p>
            <a:pPr lvl="0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/>
          </a:p>
          <a:p>
            <a:pPr marL="457200" lvl="0" indent="-228600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har char="❏"/>
            </a:pPr>
            <a:r>
              <a:rPr lang="en"/>
              <a:t>Kick it down the road</a:t>
            </a:r>
          </a:p>
          <a:p>
            <a:pPr marL="914400" lvl="1" indent="-228600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har char="❏"/>
            </a:pPr>
            <a:r>
              <a:rPr lang="en"/>
              <a:t>1994 “Reform” Plan: Edgar Ramp</a:t>
            </a:r>
          </a:p>
          <a:p>
            <a:pPr marL="914400" lvl="1" indent="-228600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har char="❏"/>
            </a:pPr>
            <a:r>
              <a:rPr lang="en"/>
              <a:t>Missed Payments: 2 years by Governor Bladgojevich</a:t>
            </a:r>
          </a:p>
          <a:p>
            <a:pPr lvl="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99" name="Shape 9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76195" y="1017798"/>
            <a:ext cx="4108675" cy="23967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Shape 272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Sources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73" name="Shape 273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u="sng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http://www.rebootillinois.com/2015/05/13/editors-picks/kevin-hoffmanrebootillinois-com/out-of-state-illinois-pensions-by-the-numbers/37662/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u="sng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https://www.ssa.gov/planners/lifeexpectancy.html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u="sng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http://cgfa.ilga.gov/Upload/FinConditionILStateRetirementSysMar2016.pdf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u="sng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hlinkClick r:id="rId6"/>
              </a:rPr>
              <a:t>http://www.bls.gov/news.release/cesan.nr0.htm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u="sng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hlinkClick r:id="rId7"/>
              </a:rPr>
              <a:t>http://www.surs.com/pdfs/ann_rep/content/PDFS/COMP-FY2015.pdf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u="sng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hlinkClick r:id="rId8"/>
              </a:rPr>
              <a:t>http://www.fool.com/retirement/general/2015/02/22/the-average-american-takes-social-security-at-this.aspx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u="sng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hlinkClick r:id="rId9"/>
              </a:rPr>
              <a:t>http://www.chicagobusiness.com/article/20150904/NEWS02/150909878/state-of-illinois-continues-to-hire-despite-lack-of-budget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u="sng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hlinkClick r:id="rId10"/>
              </a:rPr>
              <a:t>http://www.nytimes.com/2010/03/28/us/28taxes.html?_r=0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u="sng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hlinkClick r:id="rId11"/>
              </a:rPr>
              <a:t>http://www.sale-tax.com/Illinois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u="sng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hlinkClick r:id="rId12"/>
              </a:rPr>
              <a:t>http://www.revenue.state.il.us/AboutIdor/TaxStats/</a:t>
            </a: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u="sng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hlinkClick r:id="rId13"/>
              </a:rPr>
              <a:t>http://www.bls.gov/oes/current/oes132052.htm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u="sng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hlinkClick r:id="rId13"/>
              </a:rPr>
              <a:t>http://www.bls.gov/oes/current/oes132052.htm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u="sng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hlinkClick r:id="rId14"/>
              </a:rPr>
              <a:t>http://www.illinoistax.org/app/webroot/userfiles/file/2014%20Research%20Reports/2014%2011%20IFPC%20Research%20Report.PDF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u="sng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hlinkClick r:id="rId15"/>
              </a:rPr>
              <a:t>http://www.auditor.illinois.gov/Audit-Reports/Performance-Special-Multi/State-Actuary-Reports/2015-State-Actuary-Rpt-Full.pdf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8" name="Shape 278"/>
          <p:cNvCxnSpPr/>
          <p:nvPr/>
        </p:nvCxnSpPr>
        <p:spPr>
          <a:xfrm>
            <a:off x="492150" y="1992125"/>
            <a:ext cx="8159700" cy="22500"/>
          </a:xfrm>
          <a:prstGeom prst="straightConnector1">
            <a:avLst/>
          </a:prstGeom>
          <a:noFill/>
          <a:ln w="76200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279" name="Shape 279"/>
          <p:cNvCxnSpPr/>
          <p:nvPr/>
        </p:nvCxnSpPr>
        <p:spPr>
          <a:xfrm>
            <a:off x="3140125" y="1356300"/>
            <a:ext cx="0" cy="1485600"/>
          </a:xfrm>
          <a:prstGeom prst="straightConnector1">
            <a:avLst/>
          </a:prstGeom>
          <a:noFill/>
          <a:ln w="76200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280" name="Shape 280"/>
          <p:cNvCxnSpPr/>
          <p:nvPr/>
        </p:nvCxnSpPr>
        <p:spPr>
          <a:xfrm>
            <a:off x="5914950" y="1356300"/>
            <a:ext cx="0" cy="1485600"/>
          </a:xfrm>
          <a:prstGeom prst="straightConnector1">
            <a:avLst/>
          </a:prstGeom>
          <a:noFill/>
          <a:ln w="76200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281" name="Shape 281"/>
          <p:cNvSpPr txBox="1"/>
          <p:nvPr/>
        </p:nvSpPr>
        <p:spPr>
          <a:xfrm>
            <a:off x="5914950" y="2301600"/>
            <a:ext cx="2736900" cy="540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/>
              <a:t>Retired Employees</a:t>
            </a:r>
          </a:p>
        </p:txBody>
      </p:sp>
      <p:sp>
        <p:nvSpPr>
          <p:cNvPr id="282" name="Shape 282"/>
          <p:cNvSpPr txBox="1"/>
          <p:nvPr/>
        </p:nvSpPr>
        <p:spPr>
          <a:xfrm>
            <a:off x="3151375" y="2301600"/>
            <a:ext cx="2763600" cy="540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/>
              <a:t>Current Employees</a:t>
            </a:r>
          </a:p>
        </p:txBody>
      </p:sp>
      <p:sp>
        <p:nvSpPr>
          <p:cNvPr id="283" name="Shape 283"/>
          <p:cNvSpPr txBox="1"/>
          <p:nvPr/>
        </p:nvSpPr>
        <p:spPr>
          <a:xfrm>
            <a:off x="492175" y="2301600"/>
            <a:ext cx="2659200" cy="540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/>
              <a:t>New Hires</a:t>
            </a:r>
          </a:p>
        </p:txBody>
      </p:sp>
      <p:cxnSp>
        <p:nvCxnSpPr>
          <p:cNvPr id="284" name="Shape 284"/>
          <p:cNvCxnSpPr/>
          <p:nvPr/>
        </p:nvCxnSpPr>
        <p:spPr>
          <a:xfrm rot="10800000">
            <a:off x="2082175" y="1282900"/>
            <a:ext cx="1069200" cy="6867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285" name="Shape 285"/>
          <p:cNvCxnSpPr/>
          <p:nvPr/>
        </p:nvCxnSpPr>
        <p:spPr>
          <a:xfrm rot="10800000" flipH="1">
            <a:off x="5914950" y="675425"/>
            <a:ext cx="601800" cy="13167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286" name="Shape 286"/>
          <p:cNvCxnSpPr/>
          <p:nvPr/>
        </p:nvCxnSpPr>
        <p:spPr>
          <a:xfrm rot="10800000" flipH="1">
            <a:off x="5914950" y="1069325"/>
            <a:ext cx="1659600" cy="922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287" name="Shape 287"/>
          <p:cNvSpPr txBox="1"/>
          <p:nvPr/>
        </p:nvSpPr>
        <p:spPr>
          <a:xfrm>
            <a:off x="7203150" y="675425"/>
            <a:ext cx="1868400" cy="315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Lump Sum Payment</a:t>
            </a:r>
          </a:p>
        </p:txBody>
      </p:sp>
      <p:sp>
        <p:nvSpPr>
          <p:cNvPr id="288" name="Shape 288"/>
          <p:cNvSpPr txBox="1"/>
          <p:nvPr/>
        </p:nvSpPr>
        <p:spPr>
          <a:xfrm>
            <a:off x="5965100" y="315150"/>
            <a:ext cx="1429500" cy="315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Retirement Tax</a:t>
            </a:r>
          </a:p>
        </p:txBody>
      </p:sp>
      <p:sp>
        <p:nvSpPr>
          <p:cNvPr id="289" name="Shape 289"/>
          <p:cNvSpPr txBox="1"/>
          <p:nvPr/>
        </p:nvSpPr>
        <p:spPr>
          <a:xfrm>
            <a:off x="797575" y="754325"/>
            <a:ext cx="2048400" cy="315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/>
              <a:t>Defined Contribution Plan (401 k)</a:t>
            </a:r>
          </a:p>
        </p:txBody>
      </p:sp>
      <p:cxnSp>
        <p:nvCxnSpPr>
          <p:cNvPr id="290" name="Shape 290"/>
          <p:cNvCxnSpPr/>
          <p:nvPr/>
        </p:nvCxnSpPr>
        <p:spPr>
          <a:xfrm rot="10800000" flipH="1">
            <a:off x="3140125" y="1226625"/>
            <a:ext cx="1125600" cy="7710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291" name="Shape 291"/>
          <p:cNvSpPr txBox="1"/>
          <p:nvPr/>
        </p:nvSpPr>
        <p:spPr>
          <a:xfrm>
            <a:off x="3799050" y="844225"/>
            <a:ext cx="1429500" cy="315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Service Tax</a:t>
            </a:r>
          </a:p>
        </p:txBody>
      </p:sp>
      <p:cxnSp>
        <p:nvCxnSpPr>
          <p:cNvPr id="292" name="Shape 292"/>
          <p:cNvCxnSpPr>
            <a:stCxn id="282" idx="2"/>
          </p:cNvCxnSpPr>
          <p:nvPr/>
        </p:nvCxnSpPr>
        <p:spPr>
          <a:xfrm>
            <a:off x="4533175" y="2841900"/>
            <a:ext cx="2700" cy="8271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293" name="Shape 293"/>
          <p:cNvSpPr txBox="1"/>
          <p:nvPr/>
        </p:nvSpPr>
        <p:spPr>
          <a:xfrm>
            <a:off x="4330525" y="3736525"/>
            <a:ext cx="405300" cy="472800"/>
          </a:xfrm>
          <a:prstGeom prst="rect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/>
              <a:t>$</a:t>
            </a:r>
          </a:p>
        </p:txBody>
      </p:sp>
      <p:sp>
        <p:nvSpPr>
          <p:cNvPr id="294" name="Shape 294"/>
          <p:cNvSpPr txBox="1"/>
          <p:nvPr/>
        </p:nvSpPr>
        <p:spPr>
          <a:xfrm>
            <a:off x="172975" y="3984225"/>
            <a:ext cx="3297600" cy="652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Questions?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Defined Benefit Plan</a:t>
            </a:r>
          </a:p>
        </p:txBody>
      </p:sp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har char="❏"/>
            </a:pPr>
            <a:r>
              <a:rPr lang="en"/>
              <a:t>Nationwide State Pensions: 2.5 trillion in debt</a:t>
            </a:r>
          </a:p>
          <a:p>
            <a: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/>
          </a:p>
          <a:p>
            <a: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har char="❏"/>
            </a:pPr>
            <a:r>
              <a:rPr lang="en"/>
              <a:t>Political cycle: 2 year cycles</a:t>
            </a:r>
          </a:p>
          <a:p>
            <a:pPr marL="914400" marR="0" lvl="1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har char="❏"/>
            </a:pPr>
            <a:r>
              <a:rPr lang="en"/>
              <a:t>Get re-elected!</a:t>
            </a:r>
          </a:p>
          <a:p>
            <a:pPr marL="914400" marR="0" lvl="1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har char="❏"/>
            </a:pPr>
            <a:r>
              <a:rPr lang="en"/>
              <a:t>Help the people</a:t>
            </a:r>
          </a:p>
          <a:p>
            <a:pPr marL="914400" marR="0" lvl="1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har char="❏"/>
            </a:pPr>
            <a:r>
              <a:rPr lang="en"/>
              <a:t>Who will make the decisions down the road?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about the 7.25% rate of return?</a:t>
            </a:r>
          </a:p>
        </p:txBody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har char="❏"/>
            </a:pPr>
            <a:r>
              <a:rPr lang="en"/>
              <a:t>SURS = 8.2% over 20 years</a:t>
            </a:r>
          </a:p>
          <a:p>
            <a: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/>
          </a:p>
          <a:p>
            <a: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har char="❏"/>
            </a:pPr>
            <a:r>
              <a:rPr lang="en"/>
              <a:t>Diversify the risk</a:t>
            </a:r>
          </a:p>
          <a:p>
            <a: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/>
          </a:p>
          <a:p>
            <a: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har char="❏"/>
            </a:pPr>
            <a:r>
              <a:rPr lang="en"/>
              <a:t>We don’t think it’s a problem</a:t>
            </a: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Possible Solutions?</a:t>
            </a:r>
          </a:p>
        </p:txBody>
      </p:sp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har char="❏"/>
            </a:pPr>
            <a:r>
              <a:rPr lang="en" dirty="0"/>
              <a:t>Lower the benefits</a:t>
            </a:r>
          </a:p>
          <a:p>
            <a:pPr marL="914400" marR="0" lvl="1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har char="❏"/>
            </a:pPr>
            <a:r>
              <a:rPr lang="en" dirty="0"/>
              <a:t>Reduce the 3% COLA</a:t>
            </a:r>
          </a:p>
          <a:p>
            <a:pPr marL="914400" marR="0" lvl="1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har char="❏"/>
            </a:pPr>
            <a:r>
              <a:rPr lang="en" dirty="0"/>
              <a:t>The annuity amount given to each employee (80%)</a:t>
            </a: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dirty="0"/>
          </a:p>
          <a:p>
            <a: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har char="❏"/>
            </a:pPr>
            <a:r>
              <a:rPr lang="en" dirty="0"/>
              <a:t>Problem: Court </a:t>
            </a:r>
            <a:r>
              <a:rPr lang="en" dirty="0" smtClean="0"/>
              <a:t>cases </a:t>
            </a:r>
            <a:r>
              <a:rPr lang="en" dirty="0" smtClean="0">
                <a:sym typeface="Wingdings" panose="05000000000000000000" pitchFamily="2" charset="2"/>
              </a:rPr>
              <a:t> </a:t>
            </a:r>
            <a:r>
              <a:rPr lang="en" dirty="0" smtClean="0"/>
              <a:t>unconstitutional</a:t>
            </a:r>
            <a:endParaRPr lang="en" dirty="0"/>
          </a:p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Putting the solution into perspective</a:t>
            </a:r>
          </a:p>
        </p:txBody>
      </p:sp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har char="❏"/>
            </a:pPr>
            <a:r>
              <a:rPr lang="en"/>
              <a:t>The problem lies within multiple fields:</a:t>
            </a:r>
          </a:p>
          <a:p>
            <a:pPr marL="914400" marR="0" lvl="1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har char="❏"/>
            </a:pPr>
            <a:r>
              <a:rPr lang="en"/>
              <a:t>Politics, Legal, Accounting &amp; Finance, and Actuarial Assumptions</a:t>
            </a: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/>
          </a:p>
          <a:p>
            <a: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har char="❏"/>
            </a:pPr>
            <a:r>
              <a:rPr lang="en"/>
              <a:t>Politics: Democrats and republicans have differing views</a:t>
            </a:r>
          </a:p>
          <a:p>
            <a: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har char="❏"/>
            </a:pPr>
            <a:r>
              <a:rPr lang="en"/>
              <a:t>Legal: The courts disallow changes in benefits and certain actions</a:t>
            </a:r>
          </a:p>
          <a:p>
            <a: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har char="❏"/>
            </a:pPr>
            <a:r>
              <a:rPr lang="en"/>
              <a:t>Accounting and finance: Investing and Unfunded ratio</a:t>
            </a:r>
          </a:p>
          <a:p>
            <a: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har char="❏"/>
            </a:pPr>
            <a:r>
              <a:rPr lang="en"/>
              <a:t>Actuarial assumptions: Life expectancy, rate of returns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8" name="Shape 128"/>
          <p:cNvCxnSpPr/>
          <p:nvPr/>
        </p:nvCxnSpPr>
        <p:spPr>
          <a:xfrm>
            <a:off x="492150" y="1992125"/>
            <a:ext cx="8159700" cy="22500"/>
          </a:xfrm>
          <a:prstGeom prst="straightConnector1">
            <a:avLst/>
          </a:prstGeom>
          <a:noFill/>
          <a:ln w="76200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29" name="Shape 129"/>
          <p:cNvCxnSpPr/>
          <p:nvPr/>
        </p:nvCxnSpPr>
        <p:spPr>
          <a:xfrm>
            <a:off x="3140125" y="1356300"/>
            <a:ext cx="0" cy="1485600"/>
          </a:xfrm>
          <a:prstGeom prst="straightConnector1">
            <a:avLst/>
          </a:prstGeom>
          <a:noFill/>
          <a:ln w="76200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30" name="Shape 130"/>
          <p:cNvCxnSpPr/>
          <p:nvPr/>
        </p:nvCxnSpPr>
        <p:spPr>
          <a:xfrm>
            <a:off x="5914950" y="1356300"/>
            <a:ext cx="0" cy="1485600"/>
          </a:xfrm>
          <a:prstGeom prst="straightConnector1">
            <a:avLst/>
          </a:prstGeom>
          <a:noFill/>
          <a:ln w="76200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131" name="Shape 131"/>
          <p:cNvSpPr txBox="1"/>
          <p:nvPr/>
        </p:nvSpPr>
        <p:spPr>
          <a:xfrm>
            <a:off x="5914950" y="2301600"/>
            <a:ext cx="2736900" cy="540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/>
              <a:t>Retired Employees</a:t>
            </a:r>
          </a:p>
        </p:txBody>
      </p:sp>
      <p:sp>
        <p:nvSpPr>
          <p:cNvPr id="132" name="Shape 132"/>
          <p:cNvSpPr txBox="1"/>
          <p:nvPr/>
        </p:nvSpPr>
        <p:spPr>
          <a:xfrm>
            <a:off x="3151375" y="2301600"/>
            <a:ext cx="2763600" cy="540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/>
              <a:t>Current Employees</a:t>
            </a:r>
          </a:p>
        </p:txBody>
      </p:sp>
      <p:sp>
        <p:nvSpPr>
          <p:cNvPr id="133" name="Shape 133"/>
          <p:cNvSpPr txBox="1"/>
          <p:nvPr/>
        </p:nvSpPr>
        <p:spPr>
          <a:xfrm>
            <a:off x="492175" y="2301600"/>
            <a:ext cx="2659200" cy="540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/>
              <a:t>New Hires</a:t>
            </a:r>
          </a:p>
        </p:txBody>
      </p:sp>
      <p:cxnSp>
        <p:nvCxnSpPr>
          <p:cNvPr id="134" name="Shape 134"/>
          <p:cNvCxnSpPr/>
          <p:nvPr/>
        </p:nvCxnSpPr>
        <p:spPr>
          <a:xfrm rot="10800000">
            <a:off x="2082175" y="1282900"/>
            <a:ext cx="1069200" cy="6867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35" name="Shape 135"/>
          <p:cNvCxnSpPr/>
          <p:nvPr/>
        </p:nvCxnSpPr>
        <p:spPr>
          <a:xfrm rot="10800000" flipH="1">
            <a:off x="5914950" y="675425"/>
            <a:ext cx="601800" cy="13167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36" name="Shape 136"/>
          <p:cNvCxnSpPr/>
          <p:nvPr/>
        </p:nvCxnSpPr>
        <p:spPr>
          <a:xfrm rot="10800000" flipH="1">
            <a:off x="5914950" y="1069325"/>
            <a:ext cx="1659600" cy="922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137" name="Shape 137"/>
          <p:cNvSpPr txBox="1"/>
          <p:nvPr/>
        </p:nvSpPr>
        <p:spPr>
          <a:xfrm>
            <a:off x="7203150" y="675425"/>
            <a:ext cx="1868400" cy="315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Lump Sum Payment</a:t>
            </a:r>
          </a:p>
        </p:txBody>
      </p:sp>
      <p:sp>
        <p:nvSpPr>
          <p:cNvPr id="138" name="Shape 138"/>
          <p:cNvSpPr txBox="1"/>
          <p:nvPr/>
        </p:nvSpPr>
        <p:spPr>
          <a:xfrm>
            <a:off x="5965100" y="315150"/>
            <a:ext cx="1429500" cy="315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Retirement Tax</a:t>
            </a:r>
          </a:p>
        </p:txBody>
      </p:sp>
      <p:sp>
        <p:nvSpPr>
          <p:cNvPr id="139" name="Shape 139"/>
          <p:cNvSpPr txBox="1"/>
          <p:nvPr/>
        </p:nvSpPr>
        <p:spPr>
          <a:xfrm>
            <a:off x="797575" y="754325"/>
            <a:ext cx="2048400" cy="315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/>
              <a:t>Defined Contribution Plan (401 k)</a:t>
            </a:r>
          </a:p>
        </p:txBody>
      </p:sp>
      <p:cxnSp>
        <p:nvCxnSpPr>
          <p:cNvPr id="140" name="Shape 140"/>
          <p:cNvCxnSpPr/>
          <p:nvPr/>
        </p:nvCxnSpPr>
        <p:spPr>
          <a:xfrm rot="10800000" flipH="1">
            <a:off x="3140125" y="1226625"/>
            <a:ext cx="1125600" cy="7710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141" name="Shape 141"/>
          <p:cNvSpPr txBox="1"/>
          <p:nvPr/>
        </p:nvSpPr>
        <p:spPr>
          <a:xfrm>
            <a:off x="3799050" y="844225"/>
            <a:ext cx="1429500" cy="315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Service Tax</a:t>
            </a:r>
          </a:p>
        </p:txBody>
      </p:sp>
      <p:cxnSp>
        <p:nvCxnSpPr>
          <p:cNvPr id="142" name="Shape 142"/>
          <p:cNvCxnSpPr>
            <a:stCxn id="132" idx="2"/>
          </p:cNvCxnSpPr>
          <p:nvPr/>
        </p:nvCxnSpPr>
        <p:spPr>
          <a:xfrm>
            <a:off x="4533175" y="2841900"/>
            <a:ext cx="2700" cy="8271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143" name="Shape 143"/>
          <p:cNvSpPr txBox="1"/>
          <p:nvPr/>
        </p:nvSpPr>
        <p:spPr>
          <a:xfrm>
            <a:off x="4330525" y="3736525"/>
            <a:ext cx="405300" cy="472800"/>
          </a:xfrm>
          <a:prstGeom prst="rect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/>
              <a:t>$</a:t>
            </a:r>
          </a:p>
        </p:txBody>
      </p:sp>
      <p:sp>
        <p:nvSpPr>
          <p:cNvPr id="144" name="Shape 144"/>
          <p:cNvSpPr txBox="1"/>
          <p:nvPr/>
        </p:nvSpPr>
        <p:spPr>
          <a:xfrm>
            <a:off x="172975" y="3984225"/>
            <a:ext cx="3297600" cy="652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Our Solution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>
            <a:spLocks noGrp="1"/>
          </p:cNvSpPr>
          <p:nvPr>
            <p:ph type="title"/>
          </p:nvPr>
        </p:nvSpPr>
        <p:spPr>
          <a:xfrm>
            <a:off x="311700" y="2010200"/>
            <a:ext cx="8520600" cy="60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4200"/>
              <a:t>New Hires</a:t>
            </a:r>
          </a:p>
          <a:p>
            <a:pPr lvl="0" algn="ctr">
              <a:spcBef>
                <a:spcPts val="0"/>
              </a:spcBef>
              <a:buNone/>
            </a:pPr>
            <a:endParaRPr sz="4200"/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geometric">
  <a:themeElements>
    <a:clrScheme name="Geometric">
      <a:dk1>
        <a:srgbClr val="2A3990"/>
      </a:dk1>
      <a:lt1>
        <a:srgbClr val="FFFFFF"/>
      </a:lt1>
      <a:dk2>
        <a:srgbClr val="434343"/>
      </a:dk2>
      <a:lt2>
        <a:srgbClr val="999999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F06292"/>
      </a:hlink>
      <a:folHlink>
        <a:srgbClr val="F062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1328</Words>
  <Application>Microsoft Office PowerPoint</Application>
  <PresentationFormat>On-screen Show (16:9)</PresentationFormat>
  <Paragraphs>484</Paragraphs>
  <Slides>31</Slides>
  <Notes>31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5" baseType="lpstr">
      <vt:lpstr>Roboto</vt:lpstr>
      <vt:lpstr>Arial</vt:lpstr>
      <vt:lpstr>Wingdings</vt:lpstr>
      <vt:lpstr>geometric</vt:lpstr>
      <vt:lpstr>Illinois Pension Crisis</vt:lpstr>
      <vt:lpstr>Our Focus</vt:lpstr>
      <vt:lpstr>What were the problems?</vt:lpstr>
      <vt:lpstr>Defined Benefit Plan</vt:lpstr>
      <vt:lpstr>What about the 7.25% rate of return?</vt:lpstr>
      <vt:lpstr>Possible Solutions?</vt:lpstr>
      <vt:lpstr>Putting the solution into perspective</vt:lpstr>
      <vt:lpstr>PowerPoint Presentation</vt:lpstr>
      <vt:lpstr>New Hires </vt:lpstr>
      <vt:lpstr>Proposed 401k System</vt:lpstr>
      <vt:lpstr>Proposed 401k System</vt:lpstr>
      <vt:lpstr>Proposed 401k System</vt:lpstr>
      <vt:lpstr>PowerPoint Presentation</vt:lpstr>
      <vt:lpstr>Why Switch to a 401k?</vt:lpstr>
      <vt:lpstr>Why Switch to a 401k?</vt:lpstr>
      <vt:lpstr>Why Switch to a 401k? </vt:lpstr>
      <vt:lpstr>Current Employees </vt:lpstr>
      <vt:lpstr>Service Tax</vt:lpstr>
      <vt:lpstr>Retired Employees  </vt:lpstr>
      <vt:lpstr>Lump Sum </vt:lpstr>
      <vt:lpstr>PowerPoint Presentation</vt:lpstr>
      <vt:lpstr>Total Lump Sum</vt:lpstr>
      <vt:lpstr>Retirement Income Tax</vt:lpstr>
      <vt:lpstr>Financial Summary </vt:lpstr>
      <vt:lpstr>Projected Income</vt:lpstr>
      <vt:lpstr>Projected Expenses</vt:lpstr>
      <vt:lpstr>Yearly Assets/Liabilities Calculation</vt:lpstr>
      <vt:lpstr>Our solution: 7 years</vt:lpstr>
      <vt:lpstr>Importance of Findings</vt:lpstr>
      <vt:lpstr>Sources 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Illinois Pension Crisis</dc:title>
  <dc:creator>Family</dc:creator>
  <cp:lastModifiedBy>Family</cp:lastModifiedBy>
  <cp:revision>2</cp:revision>
  <dcterms:modified xsi:type="dcterms:W3CDTF">2016-04-18T17:27:38Z</dcterms:modified>
</cp:coreProperties>
</file>