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22"/>
  </p:notesMasterIdLst>
  <p:sldIdLst>
    <p:sldId id="256" r:id="rId2"/>
    <p:sldId id="276" r:id="rId3"/>
    <p:sldId id="265" r:id="rId4"/>
    <p:sldId id="264" r:id="rId5"/>
    <p:sldId id="273" r:id="rId6"/>
    <p:sldId id="278" r:id="rId7"/>
    <p:sldId id="275" r:id="rId8"/>
    <p:sldId id="279" r:id="rId9"/>
    <p:sldId id="263" r:id="rId10"/>
    <p:sldId id="271" r:id="rId11"/>
    <p:sldId id="277" r:id="rId12"/>
    <p:sldId id="261" r:id="rId13"/>
    <p:sldId id="257" r:id="rId14"/>
    <p:sldId id="272" r:id="rId15"/>
    <p:sldId id="280" r:id="rId16"/>
    <p:sldId id="262" r:id="rId17"/>
    <p:sldId id="258" r:id="rId18"/>
    <p:sldId id="266" r:id="rId19"/>
    <p:sldId id="267" r:id="rId20"/>
    <p:sldId id="26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0EFF"/>
    <a:srgbClr val="0000E6"/>
    <a:srgbClr val="0F317A"/>
    <a:srgbClr val="E77969"/>
    <a:srgbClr val="646464"/>
    <a:srgbClr val="CECECE"/>
    <a:srgbClr val="357FF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p:restoredTop sz="86372" autoAdjust="0"/>
  </p:normalViewPr>
  <p:slideViewPr>
    <p:cSldViewPr snapToGrid="0" snapToObjects="1">
      <p:cViewPr>
        <p:scale>
          <a:sx n="99" d="100"/>
          <a:sy n="99" d="100"/>
        </p:scale>
        <p:origin x="496" y="-504"/>
      </p:cViewPr>
      <p:guideLst>
        <p:guide orient="horz" pos="2160"/>
        <p:guide pos="2880"/>
      </p:guideLst>
    </p:cSldViewPr>
  </p:slideViewPr>
  <p:outlineViewPr>
    <p:cViewPr>
      <p:scale>
        <a:sx n="33" d="100"/>
        <a:sy n="33" d="100"/>
      </p:scale>
      <p:origin x="0" y="-307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87C5ED-C8A0-1143-A0F2-8A053AF9C9CC}" type="datetimeFigureOut">
              <a:rPr lang="en-US" smtClean="0"/>
              <a:t>4/18/16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29F4CB-D317-8E46-8A3D-E762AB2438B9}" type="slidenum">
              <a:rPr lang="en-US" smtClean="0"/>
              <a:t>‹#›</a:t>
            </a:fld>
            <a:endParaRPr lang="en-US"/>
          </a:p>
        </p:txBody>
      </p:sp>
    </p:spTree>
    <p:extLst>
      <p:ext uri="{BB962C8B-B14F-4D97-AF65-F5344CB8AC3E}">
        <p14:creationId xmlns:p14="http://schemas.microsoft.com/office/powerpoint/2010/main" val="38016719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29F4CB-D317-8E46-8A3D-E762AB2438B9}" type="slidenum">
              <a:rPr lang="en-US" smtClean="0"/>
              <a:t>1</a:t>
            </a:fld>
            <a:endParaRPr lang="en-US"/>
          </a:p>
        </p:txBody>
      </p:sp>
    </p:spTree>
    <p:extLst>
      <p:ext uri="{BB962C8B-B14F-4D97-AF65-F5344CB8AC3E}">
        <p14:creationId xmlns:p14="http://schemas.microsoft.com/office/powerpoint/2010/main" val="1529882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Illinois Policy Institute has developed a comprehensive reform plan that aligns the structure of public-sector retirement with the private sector, while protecting what current workers have already earned.</a:t>
            </a:r>
          </a:p>
          <a:p>
            <a:r>
              <a:rPr lang="en-US" dirty="0" smtClean="0"/>
              <a:t>The core of the Institute’s solution is a retirement plan that gives city workers a self-managed 401(k)-style retirement plan and a Social Security-like benefit. This allows their savings to grow with the market while providing a stable source of income each month.</a:t>
            </a:r>
          </a:p>
          <a:p>
            <a:r>
              <a:rPr lang="en-US" dirty="0" smtClean="0"/>
              <a:t>The plan also makes retirement costs a stable and predictable portion of Chicago’s budget and helps prevent indiscriminate cuts to core government services due to rising pension costs. Finally, the Institute’s plan protects taxpayers from paying higher taxes to fund ever-growing pension shortfalls.</a:t>
            </a:r>
          </a:p>
          <a:p>
            <a:r>
              <a:rPr lang="en-US" dirty="0" smtClean="0"/>
              <a:t>The Institute’s holistic pension reform plan is the only plan on the table that puts Chicago back on a path to financial security and aligns the structure of public-sector retirement with the private sector.</a:t>
            </a:r>
          </a:p>
          <a:p>
            <a:endParaRPr lang="en-US" dirty="0"/>
          </a:p>
        </p:txBody>
      </p:sp>
      <p:sp>
        <p:nvSpPr>
          <p:cNvPr id="4" name="Slide Number Placeholder 3"/>
          <p:cNvSpPr>
            <a:spLocks noGrp="1"/>
          </p:cNvSpPr>
          <p:nvPr>
            <p:ph type="sldNum" sz="quarter" idx="10"/>
          </p:nvPr>
        </p:nvSpPr>
        <p:spPr/>
        <p:txBody>
          <a:bodyPr/>
          <a:lstStyle/>
          <a:p>
            <a:fld id="{5F29F4CB-D317-8E46-8A3D-E762AB2438B9}" type="slidenum">
              <a:rPr lang="en-US" smtClean="0"/>
              <a:t>18</a:t>
            </a:fld>
            <a:endParaRPr lang="en-US"/>
          </a:p>
        </p:txBody>
      </p:sp>
    </p:spTree>
    <p:extLst>
      <p:ext uri="{BB962C8B-B14F-4D97-AF65-F5344CB8AC3E}">
        <p14:creationId xmlns:p14="http://schemas.microsoft.com/office/powerpoint/2010/main" val="149299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Jersey eliminated par time employees eligible for pension plans. </a:t>
            </a:r>
            <a:br>
              <a:rPr lang="en-US" dirty="0" smtClean="0"/>
            </a:br>
            <a:r>
              <a:rPr lang="en-US" dirty="0" smtClean="0"/>
              <a:t>Prevent corrupt individuals from holding positions responsible for retirement plans/funds. </a:t>
            </a:r>
            <a:br>
              <a:rPr lang="en-US" dirty="0" smtClean="0"/>
            </a:br>
            <a:r>
              <a:rPr lang="en-US" sz="1100" dirty="0" smtClean="0">
                <a:solidFill>
                  <a:srgbClr val="9CDEBA"/>
                </a:solidFill>
              </a:rPr>
              <a:t>- Prioritize ethics in the hiring process</a:t>
            </a:r>
            <a:br>
              <a:rPr lang="en-US" sz="1100" dirty="0" smtClean="0">
                <a:solidFill>
                  <a:srgbClr val="9CDEBA"/>
                </a:solidFill>
              </a:rPr>
            </a:br>
            <a:r>
              <a:rPr lang="en-US" sz="1100" dirty="0" smtClean="0">
                <a:solidFill>
                  <a:srgbClr val="9CDEBA"/>
                </a:solidFill>
              </a:rPr>
              <a:t>- Maintain supervision of regular pension contributions</a:t>
            </a:r>
            <a:br>
              <a:rPr lang="en-US" sz="1100" dirty="0" smtClean="0">
                <a:solidFill>
                  <a:srgbClr val="9CDEBA"/>
                </a:solidFill>
              </a:rPr>
            </a:br>
            <a:r>
              <a:rPr lang="en-US" sz="1100" dirty="0" smtClean="0">
                <a:solidFill>
                  <a:srgbClr val="9CDEBA"/>
                </a:solidFill>
              </a:rPr>
              <a:t> through shared responsibility and shared consequences. </a:t>
            </a:r>
          </a:p>
          <a:p>
            <a:r>
              <a:rPr lang="en-US" dirty="0" smtClean="0"/>
              <a:t>Implement a clear and concise plan for public sector employees to better manage their pensions independently. </a:t>
            </a:r>
            <a:br>
              <a:rPr lang="en-US" dirty="0" smtClean="0"/>
            </a:br>
            <a:r>
              <a:rPr lang="en-US" sz="1100" dirty="0" smtClean="0">
                <a:solidFill>
                  <a:srgbClr val="9CDEBA"/>
                </a:solidFill>
              </a:rPr>
              <a:t>- Encourage employees to require more transparency in pension fund activity from their employers</a:t>
            </a:r>
            <a:endParaRPr lang="en-US" dirty="0" smtClean="0"/>
          </a:p>
          <a:p>
            <a:r>
              <a:rPr lang="en-US" dirty="0" smtClean="0"/>
              <a:t>Create a campaign to educate and inspire millenials to consider their retirement and their retirement options at an early age.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F29F4CB-D317-8E46-8A3D-E762AB2438B9}" type="slidenum">
              <a:rPr lang="en-US" smtClean="0"/>
              <a:t>19</a:t>
            </a:fld>
            <a:endParaRPr lang="en-US"/>
          </a:p>
        </p:txBody>
      </p:sp>
    </p:spTree>
    <p:extLst>
      <p:ext uri="{BB962C8B-B14F-4D97-AF65-F5344CB8AC3E}">
        <p14:creationId xmlns:p14="http://schemas.microsoft.com/office/powerpoint/2010/main" val="4034981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Facts: the debt. Not</a:t>
            </a:r>
            <a:r>
              <a:rPr lang="en-US" baseline="0" dirty="0" smtClean="0"/>
              <a:t> enough income. Upset people. Corrupt employees. Problem: solution </a:t>
            </a:r>
            <a:br>
              <a:rPr lang="en-US" baseline="0" dirty="0" smtClean="0"/>
            </a:br>
            <a:r>
              <a:rPr lang="en-US" dirty="0" smtClean="0"/>
              <a:t>Organize topic sentences provide proof of corruption and other resources of funding</a:t>
            </a:r>
            <a:r>
              <a:rPr lang="en-US" baseline="0" dirty="0" smtClean="0"/>
              <a:t>. Bullet points sub points dollar figures year by year now </a:t>
            </a:r>
            <a:r>
              <a:rPr lang="en-US" baseline="0" dirty="0" err="1" smtClean="0"/>
              <a:t>vs</a:t>
            </a:r>
            <a:r>
              <a:rPr lang="en-US" baseline="0" dirty="0" smtClean="0"/>
              <a:t> then. Resulted in $$</a:t>
            </a:r>
            <a:br>
              <a:rPr lang="en-US" baseline="0"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5F29F4CB-D317-8E46-8A3D-E762AB2438B9}" type="slidenum">
              <a:rPr lang="en-US" smtClean="0"/>
              <a:t>2</a:t>
            </a:fld>
            <a:endParaRPr lang="en-US"/>
          </a:p>
        </p:txBody>
      </p:sp>
    </p:spTree>
    <p:extLst>
      <p:ext uri="{BB962C8B-B14F-4D97-AF65-F5344CB8AC3E}">
        <p14:creationId xmlns:p14="http://schemas.microsoft.com/office/powerpoint/2010/main" val="865692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29F4CB-D317-8E46-8A3D-E762AB2438B9}" type="slidenum">
              <a:rPr lang="en-US" smtClean="0"/>
              <a:t>3</a:t>
            </a:fld>
            <a:endParaRPr lang="en-US"/>
          </a:p>
        </p:txBody>
      </p:sp>
    </p:spTree>
    <p:extLst>
      <p:ext uri="{BB962C8B-B14F-4D97-AF65-F5344CB8AC3E}">
        <p14:creationId xmlns:p14="http://schemas.microsoft.com/office/powerpoint/2010/main" val="52545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make talking points. </a:t>
            </a:r>
            <a:endParaRPr lang="en-US" dirty="0"/>
          </a:p>
        </p:txBody>
      </p:sp>
      <p:sp>
        <p:nvSpPr>
          <p:cNvPr id="4" name="Slide Number Placeholder 3"/>
          <p:cNvSpPr>
            <a:spLocks noGrp="1"/>
          </p:cNvSpPr>
          <p:nvPr>
            <p:ph type="sldNum" sz="quarter" idx="10"/>
          </p:nvPr>
        </p:nvSpPr>
        <p:spPr/>
        <p:txBody>
          <a:bodyPr/>
          <a:lstStyle/>
          <a:p>
            <a:fld id="{5F29F4CB-D317-8E46-8A3D-E762AB2438B9}" type="slidenum">
              <a:rPr lang="en-US" smtClean="0"/>
              <a:t>7</a:t>
            </a:fld>
            <a:endParaRPr lang="en-US"/>
          </a:p>
        </p:txBody>
      </p:sp>
    </p:spTree>
    <p:extLst>
      <p:ext uri="{BB962C8B-B14F-4D97-AF65-F5344CB8AC3E}">
        <p14:creationId xmlns:p14="http://schemas.microsoft.com/office/powerpoint/2010/main" val="525458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make talking points. </a:t>
            </a:r>
            <a:endParaRPr lang="en-US" dirty="0"/>
          </a:p>
        </p:txBody>
      </p:sp>
      <p:sp>
        <p:nvSpPr>
          <p:cNvPr id="4" name="Slide Number Placeholder 3"/>
          <p:cNvSpPr>
            <a:spLocks noGrp="1"/>
          </p:cNvSpPr>
          <p:nvPr>
            <p:ph type="sldNum" sz="quarter" idx="10"/>
          </p:nvPr>
        </p:nvSpPr>
        <p:spPr/>
        <p:txBody>
          <a:bodyPr/>
          <a:lstStyle/>
          <a:p>
            <a:fld id="{5F29F4CB-D317-8E46-8A3D-E762AB2438B9}" type="slidenum">
              <a:rPr lang="en-US" smtClean="0"/>
              <a:t>8</a:t>
            </a:fld>
            <a:endParaRPr lang="en-US"/>
          </a:p>
        </p:txBody>
      </p:sp>
    </p:spTree>
    <p:extLst>
      <p:ext uri="{BB962C8B-B14F-4D97-AF65-F5344CB8AC3E}">
        <p14:creationId xmlns:p14="http://schemas.microsoft.com/office/powerpoint/2010/main" val="525458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make talking points. </a:t>
            </a:r>
            <a:r>
              <a:rPr lang="en-US" sz="1200" dirty="0" smtClean="0"/>
              <a:t>Create a financially feasible repayment plan </a:t>
            </a:r>
          </a:p>
          <a:p>
            <a:r>
              <a:rPr lang="en-US" sz="1200" dirty="0" smtClean="0"/>
              <a:t>Immediately modify unrealistic expected returns on investment activity from 7% to a more realistic number of  4-4.5%</a:t>
            </a:r>
          </a:p>
          <a:p>
            <a:r>
              <a:rPr lang="en-US" sz="1200" dirty="0" smtClean="0"/>
              <a:t>This will increase the projected amount of debt owed, and reinforce the seriousness and patience needed to fix this problem in the long-term. </a:t>
            </a:r>
          </a:p>
          <a:p>
            <a:r>
              <a:rPr lang="en-US" sz="1200" dirty="0" smtClean="0"/>
              <a:t>Engage in responsible investment activity</a:t>
            </a:r>
          </a:p>
          <a:p>
            <a:r>
              <a:rPr lang="en-US" sz="1200" dirty="0" smtClean="0"/>
              <a:t>Act Ethically</a:t>
            </a:r>
          </a:p>
          <a:p>
            <a:r>
              <a:rPr lang="en-US" sz="1200" dirty="0" smtClean="0"/>
              <a:t>Act Empathetically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F29F4CB-D317-8E46-8A3D-E762AB2438B9}" type="slidenum">
              <a:rPr lang="en-US" smtClean="0"/>
              <a:t>12</a:t>
            </a:fld>
            <a:endParaRPr lang="en-US"/>
          </a:p>
        </p:txBody>
      </p:sp>
    </p:spTree>
    <p:extLst>
      <p:ext uri="{BB962C8B-B14F-4D97-AF65-F5344CB8AC3E}">
        <p14:creationId xmlns:p14="http://schemas.microsoft.com/office/powerpoint/2010/main" val="1542192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smtClean="0">
                <a:solidFill>
                  <a:srgbClr val="9CDEBA"/>
                </a:solidFill>
              </a:rPr>
              <a:t>Marijuana is a fast growing, billion dollar industry that is improving the economy in many cities in the US</a:t>
            </a:r>
            <a:endParaRPr lang="en-US" sz="1200" dirty="0" smtClean="0"/>
          </a:p>
          <a:p>
            <a:r>
              <a:rPr lang="en-US" sz="1200" dirty="0" smtClean="0"/>
              <a:t>Seriously consider the benefits of legalizing Marijuana as a commodity investment</a:t>
            </a:r>
          </a:p>
          <a:p>
            <a:r>
              <a:rPr lang="en-US" sz="1200" dirty="0" smtClean="0"/>
              <a:t>Legalize and semi-monopolize the sale of business-to-business Marijuana in the city of Chicago  (medical dispensaries, bakeries, other retailers)</a:t>
            </a:r>
          </a:p>
          <a:p>
            <a:r>
              <a:rPr lang="en-US" sz="1200" u="sng" dirty="0" smtClean="0"/>
              <a:t>All profits</a:t>
            </a:r>
            <a:r>
              <a:rPr lang="en-US" sz="1200" dirty="0" smtClean="0"/>
              <a:t> fund the underfunded public pensions</a:t>
            </a:r>
          </a:p>
          <a:p>
            <a:r>
              <a:rPr lang="en-US" sz="1200" dirty="0" smtClean="0"/>
              <a:t>Allocate the income generated to the public pension funds in a discrete and regular manner. </a:t>
            </a:r>
          </a:p>
          <a:p>
            <a:endParaRPr lang="en-US" dirty="0"/>
          </a:p>
        </p:txBody>
      </p:sp>
      <p:sp>
        <p:nvSpPr>
          <p:cNvPr id="4" name="Slide Number Placeholder 3"/>
          <p:cNvSpPr>
            <a:spLocks noGrp="1"/>
          </p:cNvSpPr>
          <p:nvPr>
            <p:ph type="sldNum" sz="quarter" idx="10"/>
          </p:nvPr>
        </p:nvSpPr>
        <p:spPr/>
        <p:txBody>
          <a:bodyPr/>
          <a:lstStyle/>
          <a:p>
            <a:fld id="{5F29F4CB-D317-8E46-8A3D-E762AB2438B9}" type="slidenum">
              <a:rPr lang="en-US" smtClean="0"/>
              <a:t>13</a:t>
            </a:fld>
            <a:endParaRPr lang="en-US"/>
          </a:p>
        </p:txBody>
      </p:sp>
    </p:spTree>
    <p:extLst>
      <p:ext uri="{BB962C8B-B14F-4D97-AF65-F5344CB8AC3E}">
        <p14:creationId xmlns:p14="http://schemas.microsoft.com/office/powerpoint/2010/main" val="2776723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Medical marijuana sales have begun in Illinois last month, with 8 licensed dispensaries opening in Marion, Mundelein, Canton, Quincy, Addison, North Aurora, Schaumburg and Ottawa. </a:t>
            </a:r>
            <a:br>
              <a:rPr lang="en-US" sz="1200" dirty="0" smtClean="0"/>
            </a:br>
            <a:r>
              <a:rPr lang="en-US" sz="1200" dirty="0" smtClean="0"/>
              <a:t>- One is also set to open in Chicago at 5001 N. Clark St. in the Andersonville neighborhood.</a:t>
            </a:r>
          </a:p>
          <a:p>
            <a:r>
              <a:rPr lang="en-US" sz="1200" dirty="0" smtClean="0"/>
              <a:t>Marijuana has been proven to help with a wide range of mental and physical ailments including cancer, depression, pregnancy symptoms, eating disorders, anxiety, etc. </a:t>
            </a:r>
          </a:p>
          <a:p>
            <a:r>
              <a:rPr lang="en-US" sz="1200" dirty="0" smtClean="0"/>
              <a:t>Marijuana has been legalized in 23 states and estimates suggest nearly $6.7 billion in sales this year alone. </a:t>
            </a:r>
          </a:p>
          <a:p>
            <a:r>
              <a:rPr lang="en-US" sz="1200" dirty="0" smtClean="0"/>
              <a:t>By 2020 estimates are suggest nearly $22 billion in sales</a:t>
            </a:r>
          </a:p>
          <a:p>
            <a:endParaRPr lang="en-US" dirty="0"/>
          </a:p>
        </p:txBody>
      </p:sp>
      <p:sp>
        <p:nvSpPr>
          <p:cNvPr id="4" name="Slide Number Placeholder 3"/>
          <p:cNvSpPr>
            <a:spLocks noGrp="1"/>
          </p:cNvSpPr>
          <p:nvPr>
            <p:ph type="sldNum" sz="quarter" idx="10"/>
          </p:nvPr>
        </p:nvSpPr>
        <p:spPr/>
        <p:txBody>
          <a:bodyPr/>
          <a:lstStyle/>
          <a:p>
            <a:fld id="{5F29F4CB-D317-8E46-8A3D-E762AB2438B9}" type="slidenum">
              <a:rPr lang="en-US" smtClean="0"/>
              <a:t>16</a:t>
            </a:fld>
            <a:endParaRPr lang="en-US"/>
          </a:p>
        </p:txBody>
      </p:sp>
    </p:spTree>
    <p:extLst>
      <p:ext uri="{BB962C8B-B14F-4D97-AF65-F5344CB8AC3E}">
        <p14:creationId xmlns:p14="http://schemas.microsoft.com/office/powerpoint/2010/main" val="323394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Acknowledge the emotional impact of retirees facing this unexpected financial strain.</a:t>
            </a:r>
          </a:p>
          <a:p>
            <a:r>
              <a:rPr lang="en-US" dirty="0" smtClean="0"/>
              <a:t>Create a state-wide campaign using popular social media and celebrated entities to promote caring for the elderly. </a:t>
            </a:r>
          </a:p>
          <a:p>
            <a:r>
              <a:rPr lang="en-US" dirty="0" smtClean="0"/>
              <a:t>These campaigns will encourage millenials, and inspire caring for their grandparents and the elderly, regardless of how they feel about them. (comedic)</a:t>
            </a:r>
          </a:p>
          <a:p>
            <a:r>
              <a:rPr lang="en-US" dirty="0" smtClean="0"/>
              <a:t>Request support from local celebrities, to share their experiences with their grandparents, while giving them their time and interest. </a:t>
            </a:r>
          </a:p>
          <a:p>
            <a:r>
              <a:rPr lang="en-US" dirty="0" smtClean="0"/>
              <a:t>Reach out to popular retailers and pharmacies to endorse sales &amp; promotions for products needed by the elderly, as their buying power diminishes</a:t>
            </a:r>
            <a:endParaRPr lang="en-US" dirty="0"/>
          </a:p>
        </p:txBody>
      </p:sp>
      <p:sp>
        <p:nvSpPr>
          <p:cNvPr id="4" name="Slide Number Placeholder 3"/>
          <p:cNvSpPr>
            <a:spLocks noGrp="1"/>
          </p:cNvSpPr>
          <p:nvPr>
            <p:ph type="sldNum" sz="quarter" idx="10"/>
          </p:nvPr>
        </p:nvSpPr>
        <p:spPr/>
        <p:txBody>
          <a:bodyPr/>
          <a:lstStyle/>
          <a:p>
            <a:fld id="{5F29F4CB-D317-8E46-8A3D-E762AB2438B9}" type="slidenum">
              <a:rPr lang="en-US" smtClean="0"/>
              <a:t>17</a:t>
            </a:fld>
            <a:endParaRPr lang="en-US"/>
          </a:p>
        </p:txBody>
      </p:sp>
    </p:spTree>
    <p:extLst>
      <p:ext uri="{BB962C8B-B14F-4D97-AF65-F5344CB8AC3E}">
        <p14:creationId xmlns:p14="http://schemas.microsoft.com/office/powerpoint/2010/main" val="3319569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8725DA6-5470-0A4C-8F3D-1826BE2D28F4}" type="datetimeFigureOut">
              <a:rPr lang="en-US" smtClean="0"/>
              <a:t>4/18/16</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271CE93-2091-684C-8114-4B64A426ADD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725DA6-5470-0A4C-8F3D-1826BE2D28F4}" type="datetimeFigureOut">
              <a:rPr lang="en-US" smtClean="0"/>
              <a:t>4/18/16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1CE93-2091-684C-8114-4B64A426ADD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725DA6-5470-0A4C-8F3D-1826BE2D28F4}" type="datetimeFigureOut">
              <a:rPr lang="en-US" smtClean="0"/>
              <a:t>4/18/16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1CE93-2091-684C-8114-4B64A426ADD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725DA6-5470-0A4C-8F3D-1826BE2D28F4}" type="datetimeFigureOut">
              <a:rPr lang="en-US" smtClean="0"/>
              <a:t>4/18/16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1CE93-2091-684C-8114-4B64A426ADD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8725DA6-5470-0A4C-8F3D-1826BE2D28F4}" type="datetimeFigureOut">
              <a:rPr lang="en-US" smtClean="0"/>
              <a:t>4/18/16</a:t>
            </a:fld>
            <a:endParaRPr lang="en-US"/>
          </a:p>
        </p:txBody>
      </p:sp>
      <p:sp>
        <p:nvSpPr>
          <p:cNvPr id="8" name="Slide Number Placeholder 7"/>
          <p:cNvSpPr>
            <a:spLocks noGrp="1"/>
          </p:cNvSpPr>
          <p:nvPr>
            <p:ph type="sldNum" sz="quarter" idx="11"/>
          </p:nvPr>
        </p:nvSpPr>
        <p:spPr/>
        <p:txBody>
          <a:bodyPr/>
          <a:lstStyle/>
          <a:p>
            <a:fld id="{1271CE93-2091-684C-8114-4B64A426ADD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8725DA6-5470-0A4C-8F3D-1826BE2D28F4}" type="datetimeFigureOut">
              <a:rPr lang="en-US" smtClean="0"/>
              <a:t>4/18/16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1CE93-2091-684C-8114-4B64A426ADD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8725DA6-5470-0A4C-8F3D-1826BE2D28F4}" type="datetimeFigureOut">
              <a:rPr lang="en-US" smtClean="0"/>
              <a:t>4/18/16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71CE93-2091-684C-8114-4B64A426ADD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725DA6-5470-0A4C-8F3D-1826BE2D28F4}" type="datetimeFigureOut">
              <a:rPr lang="en-US" smtClean="0"/>
              <a:t>4/18/16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71CE93-2091-684C-8114-4B64A426ADD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25DA6-5470-0A4C-8F3D-1826BE2D28F4}" type="datetimeFigureOut">
              <a:rPr lang="en-US" smtClean="0"/>
              <a:t>4/18/16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71CE93-2091-684C-8114-4B64A426ADD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725DA6-5470-0A4C-8F3D-1826BE2D28F4}" type="datetimeFigureOut">
              <a:rPr lang="en-US" smtClean="0"/>
              <a:t>4/18/16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1CE93-2091-684C-8114-4B64A426ADD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725DA6-5470-0A4C-8F3D-1826BE2D28F4}" type="datetimeFigureOut">
              <a:rPr lang="en-US" smtClean="0"/>
              <a:t>4/18/16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1271CE93-2091-684C-8114-4B64A426ADD0}"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68725DA6-5470-0A4C-8F3D-1826BE2D28F4}" type="datetimeFigureOut">
              <a:rPr lang="en-US" smtClean="0"/>
              <a:t>4/18/16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1271CE93-2091-684C-8114-4B64A426ADD0}"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11.pn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4"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12.png"/><Relationship Id="rId5"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35153" y="4359015"/>
            <a:ext cx="6718195" cy="2498985"/>
          </a:xfrm>
        </p:spPr>
        <p:txBody>
          <a:bodyPr>
            <a:normAutofit/>
          </a:bodyPr>
          <a:lstStyle/>
          <a:p>
            <a:pPr algn="r"/>
            <a:r>
              <a:rPr lang="en-US" sz="2800" b="1" u="sng" cap="none" spc="0" dirty="0" smtClean="0">
                <a:solidFill>
                  <a:schemeClr val="tx1"/>
                </a:solidFill>
                <a:latin typeface="Helvetica"/>
                <a:cs typeface="Helvetica"/>
              </a:rPr>
              <a:t>Proposed Solutions</a:t>
            </a:r>
          </a:p>
          <a:p>
            <a:pPr algn="r">
              <a:lnSpc>
                <a:spcPct val="110000"/>
              </a:lnSpc>
            </a:pPr>
            <a:r>
              <a:rPr lang="en-US" cap="none" spc="0" dirty="0" smtClean="0">
                <a:solidFill>
                  <a:schemeClr val="tx1"/>
                </a:solidFill>
                <a:latin typeface="Helvetica"/>
                <a:cs typeface="Helvetica"/>
              </a:rPr>
              <a:t>Mariam Sadek</a:t>
            </a:r>
            <a:endParaRPr lang="en-US" cap="none" spc="0" dirty="0">
              <a:solidFill>
                <a:schemeClr val="tx1"/>
              </a:solidFill>
              <a:latin typeface="Helvetica"/>
              <a:cs typeface="Helvetica"/>
            </a:endParaRPr>
          </a:p>
          <a:p>
            <a:pPr algn="r">
              <a:lnSpc>
                <a:spcPct val="110000"/>
              </a:lnSpc>
            </a:pPr>
            <a:r>
              <a:rPr lang="en-US" cap="none" spc="0" dirty="0" smtClean="0">
                <a:solidFill>
                  <a:schemeClr val="tx1"/>
                </a:solidFill>
                <a:latin typeface="Helvetica"/>
                <a:cs typeface="Helvetica"/>
              </a:rPr>
              <a:t>Mark McNicholas </a:t>
            </a:r>
          </a:p>
          <a:p>
            <a:pPr algn="r">
              <a:lnSpc>
                <a:spcPct val="110000"/>
              </a:lnSpc>
            </a:pPr>
            <a:r>
              <a:rPr lang="en-US" cap="none" spc="0" dirty="0" smtClean="0">
                <a:solidFill>
                  <a:schemeClr val="tx1"/>
                </a:solidFill>
                <a:latin typeface="Helvetica"/>
                <a:cs typeface="Helvetica"/>
              </a:rPr>
              <a:t>Miguel Aguilar</a:t>
            </a:r>
          </a:p>
          <a:p>
            <a:pPr algn="r">
              <a:lnSpc>
                <a:spcPct val="110000"/>
              </a:lnSpc>
            </a:pPr>
            <a:r>
              <a:rPr lang="en-US" cap="none" spc="0" dirty="0">
                <a:solidFill>
                  <a:schemeClr val="tx1"/>
                </a:solidFill>
                <a:latin typeface="Helvetica"/>
                <a:cs typeface="Helvetica"/>
              </a:rPr>
              <a:t>Elliott </a:t>
            </a:r>
            <a:r>
              <a:rPr lang="en-US" cap="none" spc="0" dirty="0" smtClean="0">
                <a:solidFill>
                  <a:schemeClr val="tx1"/>
                </a:solidFill>
                <a:latin typeface="Helvetica"/>
                <a:cs typeface="Helvetica"/>
              </a:rPr>
              <a:t>Igunbor</a:t>
            </a:r>
          </a:p>
          <a:p>
            <a:endParaRPr lang="en-US" sz="2800" cap="none" spc="0" dirty="0">
              <a:solidFill>
                <a:schemeClr val="tx1"/>
              </a:solidFill>
              <a:latin typeface="Helvetica"/>
              <a:cs typeface="Helvetica"/>
            </a:endParaRPr>
          </a:p>
        </p:txBody>
      </p:sp>
      <p:sp>
        <p:nvSpPr>
          <p:cNvPr id="9" name="Title 8"/>
          <p:cNvSpPr>
            <a:spLocks noGrp="1"/>
          </p:cNvSpPr>
          <p:nvPr>
            <p:ph type="ctrTitle"/>
          </p:nvPr>
        </p:nvSpPr>
        <p:spPr>
          <a:xfrm>
            <a:off x="294281" y="235198"/>
            <a:ext cx="7356422" cy="3904297"/>
          </a:xfrm>
        </p:spPr>
        <p:txBody>
          <a:bodyPr/>
          <a:lstStyle/>
          <a:p>
            <a:r>
              <a:rPr lang="en-US" sz="6600" dirty="0" smtClean="0"/>
              <a:t>Illinois</a:t>
            </a:r>
            <a:r>
              <a:rPr lang="en-US" sz="6600" dirty="0" smtClean="0">
                <a:solidFill>
                  <a:srgbClr val="001556"/>
                </a:solidFill>
              </a:rPr>
              <a:t> </a:t>
            </a:r>
            <a:r>
              <a:rPr lang="en-US" sz="6600" dirty="0" smtClean="0">
                <a:solidFill>
                  <a:srgbClr val="454744"/>
                </a:solidFill>
              </a:rPr>
              <a:t>State</a:t>
            </a:r>
            <a:r>
              <a:rPr lang="en-US" sz="6600" dirty="0" smtClean="0">
                <a:solidFill>
                  <a:srgbClr val="001556"/>
                </a:solidFill>
              </a:rPr>
              <a:t> Pension Crisis 2016</a:t>
            </a:r>
            <a:endParaRPr lang="en-US" sz="6600" dirty="0">
              <a:solidFill>
                <a:srgbClr val="001556"/>
              </a:solidFill>
            </a:endParaRPr>
          </a:p>
        </p:txBody>
      </p:sp>
      <p:pic>
        <p:nvPicPr>
          <p:cNvPr id="10" name="Picture 9"/>
          <p:cNvPicPr>
            <a:picLocks noChangeAspect="1"/>
          </p:cNvPicPr>
          <p:nvPr/>
        </p:nvPicPr>
        <p:blipFill>
          <a:blip r:embed="rId3"/>
          <a:stretch>
            <a:fillRect/>
          </a:stretch>
        </p:blipFill>
        <p:spPr>
          <a:xfrm rot="278291">
            <a:off x="5728049" y="554009"/>
            <a:ext cx="3028943" cy="3028943"/>
          </a:xfrm>
          <a:prstGeom prst="rect">
            <a:avLst/>
          </a:prstGeom>
        </p:spPr>
      </p:pic>
    </p:spTree>
    <p:extLst>
      <p:ext uri="{BB962C8B-B14F-4D97-AF65-F5344CB8AC3E}">
        <p14:creationId xmlns:p14="http://schemas.microsoft.com/office/powerpoint/2010/main" val="1861920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alphaModFix amt="55000"/>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r="1507"/>
          <a:stretch/>
        </p:blipFill>
        <p:spPr>
          <a:xfrm>
            <a:off x="14414" y="4170659"/>
            <a:ext cx="9006151" cy="2249160"/>
          </a:xfrm>
          <a:prstGeom prst="rect">
            <a:avLst/>
          </a:prstGeom>
          <a:ln>
            <a:noFill/>
          </a:ln>
          <a:effectLst/>
        </p:spPr>
      </p:pic>
      <p:pic>
        <p:nvPicPr>
          <p:cNvPr id="14" name="Content Placeholder 3"/>
          <p:cNvPicPr>
            <a:picLocks noChangeAspect="1"/>
          </p:cNvPicPr>
          <p:nvPr/>
        </p:nvPicPr>
        <p:blipFill rotWithShape="1">
          <a:blip r:embed="rId4">
            <a:alphaModFix amt="53000"/>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r="1507"/>
          <a:stretch/>
        </p:blipFill>
        <p:spPr>
          <a:xfrm>
            <a:off x="0" y="1611673"/>
            <a:ext cx="9006150" cy="1657286"/>
          </a:xfrm>
          <a:prstGeom prst="rect">
            <a:avLst/>
          </a:prstGeom>
          <a:ln>
            <a:noFill/>
          </a:ln>
          <a:effectLst/>
        </p:spPr>
      </p:pic>
      <p:pic>
        <p:nvPicPr>
          <p:cNvPr id="8" name="Content Placeholder 3"/>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1438" t="57523" r="3174" b="25857"/>
          <a:stretch/>
        </p:blipFill>
        <p:spPr>
          <a:xfrm>
            <a:off x="142026" y="2620408"/>
            <a:ext cx="8722098" cy="268753"/>
          </a:xfrm>
          <a:prstGeom prst="rect">
            <a:avLst/>
          </a:prstGeom>
          <a:ln w="38100" cmpd="sng">
            <a:solidFill>
              <a:schemeClr val="accent2"/>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1438" t="40191" r="3174" b="46435"/>
          <a:stretch/>
        </p:blipFill>
        <p:spPr>
          <a:xfrm>
            <a:off x="156441" y="4703138"/>
            <a:ext cx="8722098" cy="300807"/>
          </a:xfrm>
          <a:prstGeom prst="rect">
            <a:avLst/>
          </a:prstGeom>
          <a:ln w="38100" cmpd="sng">
            <a:solidFill>
              <a:schemeClr val="accent2"/>
            </a:solidFill>
          </a:ln>
          <a:effectLst>
            <a:outerShdw blurRad="292100" dist="139700" dir="2700000" algn="tl" rotWithShape="0">
              <a:srgbClr val="333333">
                <a:alpha val="65000"/>
              </a:srgbClr>
            </a:outerShdw>
          </a:effectLst>
        </p:spPr>
      </p:pic>
      <p:sp>
        <p:nvSpPr>
          <p:cNvPr id="17" name="Pentagon 16"/>
          <p:cNvSpPr/>
          <p:nvPr/>
        </p:nvSpPr>
        <p:spPr>
          <a:xfrm>
            <a:off x="0" y="172476"/>
            <a:ext cx="6801561" cy="934367"/>
          </a:xfrm>
          <a:prstGeom prst="homePlate">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smtClean="0"/>
              <a:t>The Current Pension System</a:t>
            </a:r>
            <a:endParaRPr lang="en-US" sz="2800" b="1" dirty="0"/>
          </a:p>
        </p:txBody>
      </p:sp>
      <p:sp>
        <p:nvSpPr>
          <p:cNvPr id="2" name="TextBox 1"/>
          <p:cNvSpPr txBox="1"/>
          <p:nvPr/>
        </p:nvSpPr>
        <p:spPr>
          <a:xfrm>
            <a:off x="566670" y="3292852"/>
            <a:ext cx="6774288" cy="646331"/>
          </a:xfrm>
          <a:prstGeom prst="rect">
            <a:avLst/>
          </a:prstGeom>
          <a:noFill/>
        </p:spPr>
        <p:txBody>
          <a:bodyPr wrap="square" rtlCol="0">
            <a:spAutoFit/>
          </a:bodyPr>
          <a:lstStyle/>
          <a:p>
            <a:r>
              <a:rPr lang="en-US" dirty="0"/>
              <a:t>The workers can retire early then work else where and earn income while receiving the city retirement </a:t>
            </a:r>
            <a:r>
              <a:rPr lang="en-US" dirty="0" err="1"/>
              <a:t>income.</a:t>
            </a:r>
            <a:r>
              <a:rPr lang="en-US" dirty="0" err="1">
                <a:solidFill>
                  <a:prstClr val="white"/>
                </a:solidFill>
              </a:rPr>
              <a:t>t</a:t>
            </a:r>
            <a:endParaRPr lang="en-US" dirty="0"/>
          </a:p>
        </p:txBody>
      </p:sp>
    </p:spTree>
    <p:extLst>
      <p:ext uri="{BB962C8B-B14F-4D97-AF65-F5344CB8AC3E}">
        <p14:creationId xmlns:p14="http://schemas.microsoft.com/office/powerpoint/2010/main" val="1730194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p:cNvSpPr txBox="1">
            <a:spLocks/>
          </p:cNvSpPr>
          <p:nvPr/>
        </p:nvSpPr>
        <p:spPr>
          <a:xfrm>
            <a:off x="294280" y="605265"/>
            <a:ext cx="8046239" cy="3904297"/>
          </a:xfrm>
          <a:prstGeom prst="rect">
            <a:avLst/>
          </a:prstGeom>
        </p:spPr>
        <p:txBody>
          <a:bodyPr anchor="ct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6600" dirty="0" smtClean="0"/>
              <a:t>The </a:t>
            </a:r>
            <a:r>
              <a:rPr lang="en-US" sz="6600" dirty="0" smtClean="0">
                <a:solidFill>
                  <a:srgbClr val="454744"/>
                </a:solidFill>
              </a:rPr>
              <a:t>Solution?</a:t>
            </a:r>
            <a:endParaRPr lang="en-US" sz="6600" dirty="0">
              <a:solidFill>
                <a:srgbClr val="454744"/>
              </a:solidFill>
            </a:endParaRPr>
          </a:p>
        </p:txBody>
      </p:sp>
      <p:sp>
        <p:nvSpPr>
          <p:cNvPr id="6" name="Pentagon 5"/>
          <p:cNvSpPr/>
          <p:nvPr/>
        </p:nvSpPr>
        <p:spPr>
          <a:xfrm>
            <a:off x="294280" y="4261247"/>
            <a:ext cx="4860078" cy="484632"/>
          </a:xfrm>
          <a:prstGeom prst="homePlate">
            <a:avLst/>
          </a:prstGeom>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000" dirty="0" smtClean="0"/>
              <a:t>Generating Income</a:t>
            </a:r>
            <a:endParaRPr lang="en-US" sz="2000" dirty="0"/>
          </a:p>
        </p:txBody>
      </p:sp>
      <p:sp>
        <p:nvSpPr>
          <p:cNvPr id="7" name="Pentagon 6"/>
          <p:cNvSpPr/>
          <p:nvPr/>
        </p:nvSpPr>
        <p:spPr>
          <a:xfrm>
            <a:off x="294280" y="3415947"/>
            <a:ext cx="4860078" cy="484632"/>
          </a:xfrm>
          <a:prstGeom prst="homePlate">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000" dirty="0" smtClean="0"/>
              <a:t>Debt </a:t>
            </a:r>
            <a:r>
              <a:rPr lang="en-US" sz="2000" dirty="0"/>
              <a:t>M</a:t>
            </a:r>
            <a:r>
              <a:rPr lang="en-US" sz="2000" dirty="0" smtClean="0"/>
              <a:t>anagement</a:t>
            </a:r>
            <a:endParaRPr lang="en-US" sz="2000" dirty="0"/>
          </a:p>
        </p:txBody>
      </p:sp>
      <p:sp>
        <p:nvSpPr>
          <p:cNvPr id="8" name="Pentagon 7"/>
          <p:cNvSpPr/>
          <p:nvPr/>
        </p:nvSpPr>
        <p:spPr>
          <a:xfrm>
            <a:off x="294280" y="5115866"/>
            <a:ext cx="4860078" cy="484632"/>
          </a:xfrm>
          <a:prstGeom prst="homePlate">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2000" dirty="0" smtClean="0"/>
              <a:t>Alleviating Public </a:t>
            </a:r>
            <a:r>
              <a:rPr lang="en-US" sz="2000" dirty="0"/>
              <a:t>O</a:t>
            </a:r>
            <a:r>
              <a:rPr lang="en-US" sz="2000" dirty="0" smtClean="0"/>
              <a:t>utcry</a:t>
            </a:r>
            <a:endParaRPr lang="en-US" sz="2000" dirty="0"/>
          </a:p>
        </p:txBody>
      </p:sp>
      <p:sp>
        <p:nvSpPr>
          <p:cNvPr id="9" name="Pentagon 8"/>
          <p:cNvSpPr/>
          <p:nvPr/>
        </p:nvSpPr>
        <p:spPr>
          <a:xfrm>
            <a:off x="294280" y="5899716"/>
            <a:ext cx="4860078" cy="484632"/>
          </a:xfrm>
          <a:prstGeom prst="homePlate">
            <a:avLst/>
          </a:prstGeom>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t>Preventing Future </a:t>
            </a:r>
            <a:r>
              <a:rPr lang="en-US" sz="2000" dirty="0"/>
              <a:t>D</a:t>
            </a:r>
            <a:r>
              <a:rPr lang="en-US" sz="2000" dirty="0" smtClean="0"/>
              <a:t>isasters</a:t>
            </a:r>
            <a:endParaRPr lang="en-US" sz="2000" dirty="0"/>
          </a:p>
        </p:txBody>
      </p:sp>
    </p:spTree>
    <p:extLst>
      <p:ext uri="{BB962C8B-B14F-4D97-AF65-F5344CB8AC3E}">
        <p14:creationId xmlns:p14="http://schemas.microsoft.com/office/powerpoint/2010/main" val="3656022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p:cNvSpPr/>
          <p:nvPr/>
        </p:nvSpPr>
        <p:spPr>
          <a:xfrm>
            <a:off x="0" y="172476"/>
            <a:ext cx="6801561" cy="934367"/>
          </a:xfrm>
          <a:prstGeom prst="homePlate">
            <a:avLst/>
          </a:prstGeom>
          <a:solidFill>
            <a:schemeClr val="accent2"/>
          </a:solidFill>
          <a:ln>
            <a:solidFill>
              <a:srgbClr val="F5C20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smtClean="0"/>
              <a:t>Debt Management</a:t>
            </a:r>
            <a:endParaRPr lang="en-US" sz="2800" b="1" dirty="0"/>
          </a:p>
        </p:txBody>
      </p:sp>
      <p:pic>
        <p:nvPicPr>
          <p:cNvPr id="7" name="Picture 6"/>
          <p:cNvPicPr>
            <a:picLocks noChangeAspect="1"/>
          </p:cNvPicPr>
          <p:nvPr/>
        </p:nvPicPr>
        <p:blipFill>
          <a:blip r:embed="rId3">
            <a:biLevel thresh="75000"/>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943024" y="4060905"/>
            <a:ext cx="2515176" cy="2515176"/>
          </a:xfrm>
          <a:prstGeom prst="rect">
            <a:avLst/>
          </a:prstGeom>
        </p:spPr>
      </p:pic>
      <p:sp>
        <p:nvSpPr>
          <p:cNvPr id="10" name="Content Placeholder 2"/>
          <p:cNvSpPr>
            <a:spLocks noGrp="1"/>
          </p:cNvSpPr>
          <p:nvPr>
            <p:ph idx="1"/>
          </p:nvPr>
        </p:nvSpPr>
        <p:spPr/>
        <p:txBody>
          <a:bodyPr>
            <a:normAutofit/>
          </a:bodyPr>
          <a:lstStyle/>
          <a:p>
            <a:pPr marL="457200" indent="-457200">
              <a:buFont typeface="+mj-lt"/>
              <a:buAutoNum type="arabicPeriod"/>
            </a:pPr>
            <a:r>
              <a:rPr lang="en-US" sz="2300" dirty="0" smtClean="0"/>
              <a:t>Compose financially feasible plan: </a:t>
            </a:r>
          </a:p>
          <a:p>
            <a:pPr lvl="1">
              <a:buFont typeface="Lucida Grande"/>
              <a:buChar char="&gt;"/>
            </a:pPr>
            <a:r>
              <a:rPr lang="en-US" sz="1900" dirty="0" smtClean="0"/>
              <a:t> Modify unreasonable expected returns on investment activity</a:t>
            </a:r>
          </a:p>
          <a:p>
            <a:pPr lvl="1">
              <a:buFont typeface="Lucida Grande"/>
              <a:buChar char="&gt;"/>
            </a:pPr>
            <a:r>
              <a:rPr lang="en-US" sz="1900" dirty="0" smtClean="0"/>
              <a:t> Reinforce seriousness and patience required </a:t>
            </a:r>
          </a:p>
          <a:p>
            <a:pPr lvl="1">
              <a:buFont typeface="Lucida Grande"/>
              <a:buChar char="&gt;"/>
            </a:pPr>
            <a:r>
              <a:rPr lang="en-US" sz="1900" dirty="0" smtClean="0"/>
              <a:t> Budget, prioritize, and reduce expenses</a:t>
            </a:r>
          </a:p>
          <a:p>
            <a:pPr marL="274320" lvl="1" indent="0">
              <a:buNone/>
            </a:pPr>
            <a:endParaRPr lang="en-US" sz="1900" dirty="0" smtClean="0"/>
          </a:p>
          <a:p>
            <a:pPr marL="457200" indent="-457200">
              <a:buFont typeface="+mj-lt"/>
              <a:buAutoNum type="arabicPeriod"/>
            </a:pPr>
            <a:r>
              <a:rPr lang="en-US" sz="2300" dirty="0" smtClean="0"/>
              <a:t>Engage in Responsible Investment Activity</a:t>
            </a:r>
          </a:p>
          <a:p>
            <a:pPr marL="457200" indent="-457200">
              <a:buFont typeface="+mj-lt"/>
              <a:buAutoNum type="arabicPeriod"/>
            </a:pPr>
            <a:endParaRPr lang="en-US" sz="2300" dirty="0" smtClean="0"/>
          </a:p>
          <a:p>
            <a:pPr marL="457200" indent="-457200">
              <a:buFont typeface="+mj-lt"/>
              <a:buAutoNum type="arabicPeriod"/>
            </a:pPr>
            <a:r>
              <a:rPr lang="en-US" sz="2300" dirty="0" smtClean="0"/>
              <a:t>Act Ethically and Empathetically</a:t>
            </a:r>
          </a:p>
        </p:txBody>
      </p:sp>
    </p:spTree>
    <p:extLst>
      <p:ext uri="{BB962C8B-B14F-4D97-AF65-F5344CB8AC3E}">
        <p14:creationId xmlns:p14="http://schemas.microsoft.com/office/powerpoint/2010/main" val="3059950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1" y="172475"/>
            <a:ext cx="6801561" cy="934367"/>
          </a:xfrm>
          <a:prstGeom prst="homePlate">
            <a:avLst/>
          </a:prstGeom>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b="1" dirty="0" smtClean="0"/>
              <a:t>Generating Income</a:t>
            </a:r>
            <a:endParaRPr lang="en-US" sz="2800" b="1" dirty="0"/>
          </a:p>
        </p:txBody>
      </p:sp>
      <p:pic>
        <p:nvPicPr>
          <p:cNvPr id="4" name="Picture 3"/>
          <p:cNvPicPr>
            <a:picLocks noChangeAspect="1"/>
          </p:cNvPicPr>
          <p:nvPr/>
        </p:nvPicPr>
        <p:blipFill>
          <a:blip r:embed="rId3"/>
          <a:stretch>
            <a:fillRect/>
          </a:stretch>
        </p:blipFill>
        <p:spPr>
          <a:xfrm>
            <a:off x="6866818" y="4925705"/>
            <a:ext cx="1775496" cy="1775496"/>
          </a:xfrm>
          <a:prstGeom prst="rect">
            <a:avLst/>
          </a:prstGeom>
        </p:spPr>
      </p:pic>
      <p:sp>
        <p:nvSpPr>
          <p:cNvPr id="11" name="Content Placeholder 2"/>
          <p:cNvSpPr>
            <a:spLocks noGrp="1"/>
          </p:cNvSpPr>
          <p:nvPr>
            <p:ph idx="1"/>
          </p:nvPr>
        </p:nvSpPr>
        <p:spPr>
          <a:xfrm>
            <a:off x="457200" y="1752601"/>
            <a:ext cx="7253139" cy="4083996"/>
          </a:xfrm>
        </p:spPr>
        <p:txBody>
          <a:bodyPr>
            <a:normAutofit lnSpcReduction="10000"/>
          </a:bodyPr>
          <a:lstStyle/>
          <a:p>
            <a:pPr marL="457200" indent="-457200">
              <a:buFont typeface="+mj-lt"/>
              <a:buAutoNum type="arabicPeriod"/>
            </a:pPr>
            <a:r>
              <a:rPr lang="en-US" sz="2300" dirty="0" smtClean="0"/>
              <a:t>Legalize &amp; Invest in Medical Cannabis: </a:t>
            </a:r>
          </a:p>
          <a:p>
            <a:pPr lvl="1">
              <a:buFont typeface="Lucida Grande"/>
              <a:buChar char="&gt;"/>
            </a:pPr>
            <a:r>
              <a:rPr lang="en-US" sz="1900" dirty="0" smtClean="0"/>
              <a:t> Growing billion dollar industry</a:t>
            </a:r>
          </a:p>
          <a:p>
            <a:pPr lvl="1">
              <a:buFont typeface="Lucida Grande"/>
              <a:buChar char="&gt;"/>
            </a:pPr>
            <a:r>
              <a:rPr lang="en-US" sz="1900" dirty="0" smtClean="0"/>
              <a:t> Commodity Investment</a:t>
            </a:r>
          </a:p>
          <a:p>
            <a:pPr lvl="1">
              <a:buFont typeface="Lucida Grande"/>
              <a:buChar char="&gt;"/>
            </a:pPr>
            <a:r>
              <a:rPr lang="en-US" sz="1900" dirty="0" smtClean="0"/>
              <a:t> Many unexplored medical benefits</a:t>
            </a:r>
          </a:p>
          <a:p>
            <a:pPr marL="274320" lvl="1" indent="0">
              <a:buNone/>
            </a:pPr>
            <a:endParaRPr lang="en-US" sz="1900" dirty="0" smtClean="0"/>
          </a:p>
          <a:p>
            <a:pPr marL="457200" indent="-457200">
              <a:buFont typeface="+mj-lt"/>
              <a:buAutoNum type="arabicPeriod"/>
            </a:pPr>
            <a:r>
              <a:rPr lang="en-US" sz="2300" dirty="0" smtClean="0"/>
              <a:t>Tax </a:t>
            </a:r>
          </a:p>
          <a:p>
            <a:pPr lvl="1">
              <a:buFont typeface="Lucida Grande"/>
              <a:buChar char="&gt;"/>
            </a:pPr>
            <a:r>
              <a:rPr lang="en-US" sz="1900" dirty="0" smtClean="0"/>
              <a:t> Implement tax on marijuana sales</a:t>
            </a:r>
          </a:p>
          <a:p>
            <a:pPr lvl="1">
              <a:buFont typeface="Lucida Grande"/>
              <a:buChar char="&gt;"/>
            </a:pPr>
            <a:endParaRPr lang="en-US" sz="1900" dirty="0"/>
          </a:p>
          <a:p>
            <a:pPr marL="457200" indent="-457200">
              <a:buFont typeface="+mj-lt"/>
              <a:buAutoNum type="arabicPeriod"/>
            </a:pPr>
            <a:r>
              <a:rPr lang="en-US" sz="2300" dirty="0" smtClean="0"/>
              <a:t>Allocate funds to underfunded Pensions</a:t>
            </a:r>
          </a:p>
          <a:p>
            <a:pPr lvl="1">
              <a:buFont typeface="Lucida Grande"/>
              <a:buChar char="&gt;"/>
            </a:pPr>
            <a:r>
              <a:rPr lang="en-US" sz="1900" dirty="0" smtClean="0"/>
              <a:t> Washington state cannabis sales reach $660M+</a:t>
            </a:r>
          </a:p>
          <a:p>
            <a:pPr lvl="1">
              <a:buFont typeface="Lucida Grande"/>
              <a:buChar char="&gt;"/>
            </a:pPr>
            <a:r>
              <a:rPr lang="en-US" sz="1900" dirty="0" smtClean="0"/>
              <a:t>$126M in tax revenue</a:t>
            </a:r>
          </a:p>
          <a:p>
            <a:pPr marL="457200" indent="-457200">
              <a:buFont typeface="+mj-lt"/>
              <a:buAutoNum type="arabicPeriod"/>
            </a:pPr>
            <a:endParaRPr lang="en-US" sz="2300" dirty="0"/>
          </a:p>
        </p:txBody>
      </p:sp>
    </p:spTree>
    <p:extLst>
      <p:ext uri="{BB962C8B-B14F-4D97-AF65-F5344CB8AC3E}">
        <p14:creationId xmlns:p14="http://schemas.microsoft.com/office/powerpoint/2010/main" val="682163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p:cNvSpPr/>
          <p:nvPr/>
        </p:nvSpPr>
        <p:spPr>
          <a:xfrm>
            <a:off x="-1" y="172475"/>
            <a:ext cx="6801561" cy="934367"/>
          </a:xfrm>
          <a:prstGeom prst="homePlate">
            <a:avLst/>
          </a:prstGeom>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b="1" dirty="0" smtClean="0"/>
              <a:t>Generating Income</a:t>
            </a:r>
            <a:endParaRPr lang="en-US" sz="2800" b="1" dirty="0"/>
          </a:p>
        </p:txBody>
      </p:sp>
      <p:pic>
        <p:nvPicPr>
          <p:cNvPr id="12" name="Picture 11" descr="money_b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4170" y="5135330"/>
            <a:ext cx="1596610" cy="1596610"/>
          </a:xfrm>
          <a:prstGeom prst="rect">
            <a:avLst/>
          </a:prstGeom>
        </p:spPr>
      </p:pic>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788652" y="1394197"/>
            <a:ext cx="6350446" cy="4524692"/>
          </a:xfrm>
          <a:prstGeom prst="rect">
            <a:avLst/>
          </a:prstGeom>
        </p:spPr>
      </p:pic>
    </p:spTree>
    <p:extLst>
      <p:ext uri="{BB962C8B-B14F-4D97-AF65-F5344CB8AC3E}">
        <p14:creationId xmlns:p14="http://schemas.microsoft.com/office/powerpoint/2010/main" val="3696131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p:cNvSpPr/>
          <p:nvPr/>
        </p:nvSpPr>
        <p:spPr>
          <a:xfrm>
            <a:off x="-1" y="172475"/>
            <a:ext cx="6801561" cy="934367"/>
          </a:xfrm>
          <a:prstGeom prst="homePlate">
            <a:avLst/>
          </a:prstGeom>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b="1" dirty="0" smtClean="0"/>
              <a:t>Generating Income</a:t>
            </a:r>
            <a:endParaRPr lang="en-US" sz="2800" b="1" dirty="0"/>
          </a:p>
        </p:txBody>
      </p:sp>
      <p:pic>
        <p:nvPicPr>
          <p:cNvPr id="12" name="Picture 11" descr="money_b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4170" y="5135330"/>
            <a:ext cx="1596610" cy="1596610"/>
          </a:xfrm>
          <a:prstGeom prst="rect">
            <a:avLst/>
          </a:prstGeom>
        </p:spPr>
      </p:pic>
      <p:pic>
        <p:nvPicPr>
          <p:cNvPr id="6" name="Picture 5"/>
          <p:cNvPicPr>
            <a:picLocks noChangeAspect="1"/>
          </p:cNvPicPr>
          <p:nvPr/>
        </p:nvPicPr>
        <p:blipFill>
          <a:blip r:embed="rId3"/>
          <a:stretch>
            <a:fillRect/>
          </a:stretch>
        </p:blipFill>
        <p:spPr>
          <a:xfrm>
            <a:off x="943367" y="1627589"/>
            <a:ext cx="6031216" cy="4157696"/>
          </a:xfrm>
          <a:prstGeom prst="rect">
            <a:avLst/>
          </a:prstGeom>
          <a:ln w="38100" cmpd="sng">
            <a:noFill/>
          </a:ln>
        </p:spPr>
      </p:pic>
    </p:spTree>
    <p:extLst>
      <p:ext uri="{BB962C8B-B14F-4D97-AF65-F5344CB8AC3E}">
        <p14:creationId xmlns:p14="http://schemas.microsoft.com/office/powerpoint/2010/main" val="1788638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p:cNvSpPr/>
          <p:nvPr/>
        </p:nvSpPr>
        <p:spPr>
          <a:xfrm>
            <a:off x="-1" y="172475"/>
            <a:ext cx="6801561" cy="934367"/>
          </a:xfrm>
          <a:prstGeom prst="homePlate">
            <a:avLst/>
          </a:prstGeom>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b="1" dirty="0" smtClean="0"/>
              <a:t>Generating Income</a:t>
            </a:r>
            <a:endParaRPr lang="en-US" sz="2800" b="1" dirty="0"/>
          </a:p>
        </p:txBody>
      </p:sp>
      <p:sp>
        <p:nvSpPr>
          <p:cNvPr id="10" name="Content Placeholder 2"/>
          <p:cNvSpPr txBox="1">
            <a:spLocks/>
          </p:cNvSpPr>
          <p:nvPr/>
        </p:nvSpPr>
        <p:spPr>
          <a:xfrm>
            <a:off x="457200" y="1752600"/>
            <a:ext cx="7620000" cy="4373563"/>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mj-lt"/>
              <a:buAutoNum type="arabicPeriod"/>
            </a:pPr>
            <a:r>
              <a:rPr lang="en-US" sz="2300" dirty="0" smtClean="0"/>
              <a:t>Medical Marijuana sales in Illinois: </a:t>
            </a:r>
          </a:p>
          <a:p>
            <a:pPr lvl="1">
              <a:buFont typeface="Lucida Grande"/>
              <a:buChar char="&gt;"/>
            </a:pPr>
            <a:r>
              <a:rPr lang="en-US" sz="1900" dirty="0" smtClean="0"/>
              <a:t> 8 licensed dispensaries in the past month</a:t>
            </a:r>
          </a:p>
          <a:p>
            <a:pPr lvl="1">
              <a:buFont typeface="Lucida Grande"/>
              <a:buChar char="&gt;"/>
            </a:pPr>
            <a:r>
              <a:rPr lang="en-US" sz="1800" dirty="0" smtClean="0"/>
              <a:t>Illinois </a:t>
            </a:r>
            <a:r>
              <a:rPr lang="en-US" sz="1800" dirty="0"/>
              <a:t>patients legally </a:t>
            </a:r>
            <a:r>
              <a:rPr lang="en-US" sz="1800" dirty="0" smtClean="0"/>
              <a:t>purchased $1.7M in </a:t>
            </a:r>
            <a:r>
              <a:rPr lang="en-US" sz="1800" dirty="0"/>
              <a:t>November and </a:t>
            </a:r>
            <a:r>
              <a:rPr lang="en-US" sz="1800" dirty="0" smtClean="0"/>
              <a:t>December. </a:t>
            </a:r>
            <a:endParaRPr lang="en-US" sz="1800" dirty="0"/>
          </a:p>
          <a:p>
            <a:pPr marL="274320" lvl="1" indent="0">
              <a:buNone/>
            </a:pPr>
            <a:endParaRPr lang="en-US" sz="1900" dirty="0" smtClean="0"/>
          </a:p>
          <a:p>
            <a:pPr marL="457200" indent="-457200">
              <a:buFont typeface="+mj-lt"/>
              <a:buAutoNum type="arabicPeriod"/>
            </a:pPr>
            <a:r>
              <a:rPr lang="en-US" sz="2300" dirty="0" smtClean="0"/>
              <a:t>Proven Medical Benefits</a:t>
            </a:r>
          </a:p>
          <a:p>
            <a:pPr lvl="1">
              <a:buFont typeface="Lucida Grande"/>
              <a:buChar char="&gt;"/>
            </a:pPr>
            <a:r>
              <a:rPr lang="en-US" sz="1900" dirty="0" smtClean="0"/>
              <a:t>Relief from disease symptoms, chronic pain</a:t>
            </a:r>
            <a:endParaRPr lang="en-US" sz="1900" dirty="0"/>
          </a:p>
          <a:p>
            <a:pPr lvl="1">
              <a:buFont typeface="Lucida Grande"/>
              <a:buChar char="&gt;"/>
            </a:pPr>
            <a:r>
              <a:rPr lang="en-US" sz="1900" dirty="0" smtClean="0"/>
              <a:t>Therapeutic potential</a:t>
            </a:r>
            <a:endParaRPr lang="en-US" sz="1900" dirty="0"/>
          </a:p>
          <a:p>
            <a:pPr marL="457200" indent="-457200">
              <a:buFont typeface="+mj-lt"/>
              <a:buAutoNum type="arabicPeriod"/>
            </a:pPr>
            <a:endParaRPr lang="en-US" sz="2300" dirty="0" smtClean="0"/>
          </a:p>
          <a:p>
            <a:pPr marL="457200" indent="-457200">
              <a:buFont typeface="+mj-lt"/>
              <a:buAutoNum type="arabicPeriod"/>
            </a:pPr>
            <a:r>
              <a:rPr lang="en-US" sz="2300" dirty="0" smtClean="0"/>
              <a:t>Legalized in 23 states</a:t>
            </a:r>
          </a:p>
          <a:p>
            <a:pPr lvl="1">
              <a:buFont typeface="Lucida Grande"/>
              <a:buChar char="&gt;"/>
            </a:pPr>
            <a:r>
              <a:rPr lang="en-US" sz="1900" dirty="0" smtClean="0"/>
              <a:t>Local municipalities benefit from tax revenues</a:t>
            </a:r>
          </a:p>
          <a:p>
            <a:pPr lvl="1">
              <a:buFont typeface="Lucida Grande"/>
              <a:buChar char="&gt;"/>
            </a:pPr>
            <a:r>
              <a:rPr lang="en-US" sz="1900" dirty="0"/>
              <a:t>Legalized in Pennsylvania yesterday afternoon</a:t>
            </a:r>
          </a:p>
          <a:p>
            <a:pPr lvl="1">
              <a:buFont typeface="Lucida Grande"/>
              <a:buChar char="&gt;"/>
            </a:pPr>
            <a:endParaRPr lang="en-US" sz="1900" dirty="0"/>
          </a:p>
          <a:p>
            <a:pPr marL="457200" indent="-457200">
              <a:buFont typeface="+mj-lt"/>
              <a:buAutoNum type="arabicPeriod"/>
            </a:pPr>
            <a:endParaRPr lang="en-US" sz="2300" dirty="0" smtClean="0"/>
          </a:p>
        </p:txBody>
      </p:sp>
      <p:pic>
        <p:nvPicPr>
          <p:cNvPr id="11" name="Picture 10"/>
          <p:cNvPicPr>
            <a:picLocks noChangeAspect="1"/>
          </p:cNvPicPr>
          <p:nvPr/>
        </p:nvPicPr>
        <p:blipFill>
          <a:blip r:embed="rId3"/>
          <a:stretch>
            <a:fillRect/>
          </a:stretch>
        </p:blipFill>
        <p:spPr>
          <a:xfrm>
            <a:off x="6633191" y="4817873"/>
            <a:ext cx="2040126" cy="2040126"/>
          </a:xfrm>
          <a:prstGeom prst="rect">
            <a:avLst/>
          </a:prstGeom>
        </p:spPr>
      </p:pic>
    </p:spTree>
    <p:extLst>
      <p:ext uri="{BB962C8B-B14F-4D97-AF65-F5344CB8AC3E}">
        <p14:creationId xmlns:p14="http://schemas.microsoft.com/office/powerpoint/2010/main" val="2016057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agon 6"/>
          <p:cNvSpPr/>
          <p:nvPr/>
        </p:nvSpPr>
        <p:spPr>
          <a:xfrm>
            <a:off x="-1" y="172476"/>
            <a:ext cx="6801561" cy="934367"/>
          </a:xfrm>
          <a:prstGeom prst="homePlate">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2800" b="1" dirty="0" smtClean="0"/>
              <a:t>Alleviating Public </a:t>
            </a:r>
            <a:r>
              <a:rPr lang="en-US" sz="2800" b="1" dirty="0"/>
              <a:t>O</a:t>
            </a:r>
            <a:r>
              <a:rPr lang="en-US" sz="2800" b="1" dirty="0" smtClean="0"/>
              <a:t>utcry</a:t>
            </a:r>
            <a:endParaRPr lang="en-US" sz="2800" b="1" dirty="0"/>
          </a:p>
        </p:txBody>
      </p:sp>
      <p:pic>
        <p:nvPicPr>
          <p:cNvPr id="5" name="Picture 4"/>
          <p:cNvPicPr>
            <a:picLocks noChangeAspect="1"/>
          </p:cNvPicPr>
          <p:nvPr/>
        </p:nvPicPr>
        <p:blipFill rotWithShape="1">
          <a:blip r:embed="rId3">
            <a:biLevel thresh="75000"/>
          </a:blip>
          <a:srcRect b="40998"/>
          <a:stretch/>
        </p:blipFill>
        <p:spPr>
          <a:xfrm>
            <a:off x="4187767" y="5107352"/>
            <a:ext cx="4629969" cy="1573871"/>
          </a:xfrm>
          <a:prstGeom prst="rect">
            <a:avLst/>
          </a:prstGeom>
          <a:ln>
            <a:noFill/>
          </a:ln>
          <a:effectLst/>
        </p:spPr>
      </p:pic>
      <p:sp>
        <p:nvSpPr>
          <p:cNvPr id="11" name="Content Placeholder 2"/>
          <p:cNvSpPr txBox="1">
            <a:spLocks/>
          </p:cNvSpPr>
          <p:nvPr/>
        </p:nvSpPr>
        <p:spPr>
          <a:xfrm>
            <a:off x="326471" y="1453817"/>
            <a:ext cx="7620000" cy="4373563"/>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mj-lt"/>
              <a:buAutoNum type="arabicPeriod"/>
            </a:pPr>
            <a:r>
              <a:rPr lang="en-US" sz="2300" dirty="0" smtClean="0"/>
              <a:t>Acknowledge </a:t>
            </a:r>
            <a:r>
              <a:rPr lang="en-US" sz="2300" dirty="0" smtClean="0"/>
              <a:t>impact </a:t>
            </a:r>
            <a:r>
              <a:rPr lang="en-US" sz="2300" dirty="0" smtClean="0"/>
              <a:t>on retirees: </a:t>
            </a:r>
          </a:p>
          <a:p>
            <a:pPr lvl="1">
              <a:buFont typeface="Lucida Grande"/>
              <a:buChar char="&gt;"/>
            </a:pPr>
            <a:r>
              <a:rPr lang="en-US" sz="1900" dirty="0" smtClean="0"/>
              <a:t> Unexpected </a:t>
            </a:r>
            <a:r>
              <a:rPr lang="en-US" sz="1900" dirty="0" smtClean="0"/>
              <a:t>financial s</a:t>
            </a:r>
            <a:r>
              <a:rPr lang="en-US" sz="1900" dirty="0" smtClean="0"/>
              <a:t>train</a:t>
            </a:r>
            <a:endParaRPr lang="en-US" sz="1900" dirty="0" smtClean="0"/>
          </a:p>
          <a:p>
            <a:pPr lvl="1">
              <a:buFont typeface="Lucida Grande"/>
              <a:buChar char="&gt;"/>
            </a:pPr>
            <a:r>
              <a:rPr lang="en-US" sz="1900" dirty="0" smtClean="0"/>
              <a:t> Broken </a:t>
            </a:r>
            <a:r>
              <a:rPr lang="en-US" sz="1900" dirty="0" smtClean="0"/>
              <a:t>promises</a:t>
            </a:r>
            <a:endParaRPr lang="en-US" sz="1900" dirty="0" smtClean="0"/>
          </a:p>
          <a:p>
            <a:pPr lvl="1">
              <a:buFont typeface="Lucida Grande"/>
              <a:buChar char="&gt;"/>
            </a:pPr>
            <a:r>
              <a:rPr lang="en-US" sz="1900" dirty="0" smtClean="0"/>
              <a:t> Reduced </a:t>
            </a:r>
            <a:r>
              <a:rPr lang="en-US" sz="1900" dirty="0" smtClean="0"/>
              <a:t>buying p</a:t>
            </a:r>
            <a:r>
              <a:rPr lang="en-US" sz="1900" dirty="0" smtClean="0"/>
              <a:t>ower</a:t>
            </a:r>
            <a:endParaRPr lang="en-US" sz="1900" dirty="0" smtClean="0"/>
          </a:p>
          <a:p>
            <a:pPr marL="274320" lvl="1" indent="0">
              <a:buFont typeface="Arial" pitchFamily="34" charset="0"/>
              <a:buNone/>
            </a:pPr>
            <a:endParaRPr lang="en-US" sz="1900" dirty="0" smtClean="0"/>
          </a:p>
          <a:p>
            <a:pPr marL="457200" indent="-457200">
              <a:buFont typeface="+mj-lt"/>
              <a:buAutoNum type="arabicPeriod"/>
            </a:pPr>
            <a:r>
              <a:rPr lang="en-US" sz="2300" dirty="0" smtClean="0"/>
              <a:t>Create </a:t>
            </a:r>
            <a:r>
              <a:rPr lang="en-US" sz="2300" dirty="0" smtClean="0"/>
              <a:t>awareness</a:t>
            </a:r>
            <a:endParaRPr lang="en-US" sz="2300" dirty="0" smtClean="0"/>
          </a:p>
          <a:p>
            <a:pPr lvl="1">
              <a:buFont typeface="Lucida Grande"/>
              <a:buChar char="&gt;"/>
            </a:pPr>
            <a:r>
              <a:rPr lang="en-US" sz="1900" dirty="0"/>
              <a:t> </a:t>
            </a:r>
            <a:r>
              <a:rPr lang="en-US" sz="1900" dirty="0" smtClean="0"/>
              <a:t>State-wide </a:t>
            </a:r>
            <a:r>
              <a:rPr lang="en-US" sz="1900" dirty="0" smtClean="0"/>
              <a:t>campaign </a:t>
            </a:r>
            <a:r>
              <a:rPr lang="en-US" sz="1900" dirty="0" smtClean="0"/>
              <a:t>to promote care for elderly</a:t>
            </a:r>
            <a:endParaRPr lang="en-US" sz="1900" dirty="0"/>
          </a:p>
          <a:p>
            <a:pPr lvl="1">
              <a:buFont typeface="Lucida Grande"/>
              <a:buChar char="&gt;"/>
            </a:pPr>
            <a:r>
              <a:rPr lang="en-US" sz="1900" dirty="0"/>
              <a:t> </a:t>
            </a:r>
            <a:r>
              <a:rPr lang="en-US" sz="1900" dirty="0" smtClean="0"/>
              <a:t>Encourage and </a:t>
            </a:r>
            <a:r>
              <a:rPr lang="en-US" sz="1900" dirty="0" smtClean="0"/>
              <a:t>inspire </a:t>
            </a:r>
            <a:r>
              <a:rPr lang="en-US" sz="1900" dirty="0" err="1" smtClean="0"/>
              <a:t>m</a:t>
            </a:r>
            <a:r>
              <a:rPr lang="en-US" sz="1900" dirty="0" err="1" smtClean="0"/>
              <a:t>illennials</a:t>
            </a:r>
            <a:r>
              <a:rPr lang="en-US" sz="1900" dirty="0" smtClean="0"/>
              <a:t> </a:t>
            </a:r>
            <a:endParaRPr lang="en-US" sz="1900" dirty="0"/>
          </a:p>
          <a:p>
            <a:pPr lvl="1">
              <a:buFont typeface="Lucida Grande"/>
              <a:buChar char="&gt;"/>
            </a:pPr>
            <a:r>
              <a:rPr lang="en-US" sz="1900" dirty="0"/>
              <a:t> </a:t>
            </a:r>
            <a:r>
              <a:rPr lang="en-US" sz="1900" dirty="0" smtClean="0"/>
              <a:t>Support from local celebrities</a:t>
            </a:r>
          </a:p>
          <a:p>
            <a:pPr marL="457200" indent="-457200">
              <a:buFont typeface="+mj-lt"/>
              <a:buAutoNum type="arabicPeriod"/>
            </a:pPr>
            <a:endParaRPr lang="en-US" sz="2300" dirty="0" smtClean="0"/>
          </a:p>
          <a:p>
            <a:pPr marL="457200" indent="-457200">
              <a:buFont typeface="+mj-lt"/>
              <a:buAutoNum type="arabicPeriod"/>
            </a:pPr>
            <a:r>
              <a:rPr lang="en-US" sz="2300" dirty="0" smtClean="0"/>
              <a:t>Sales </a:t>
            </a:r>
            <a:r>
              <a:rPr lang="en-US" sz="2300" dirty="0" smtClean="0"/>
              <a:t>&amp; p</a:t>
            </a:r>
            <a:r>
              <a:rPr lang="en-US" sz="2300" dirty="0" smtClean="0"/>
              <a:t>romotions</a:t>
            </a:r>
            <a:endParaRPr lang="en-US" sz="1900" dirty="0" smtClean="0"/>
          </a:p>
          <a:p>
            <a:pPr lvl="1">
              <a:buFont typeface="Lucida Grande"/>
              <a:buChar char="&gt;"/>
            </a:pPr>
            <a:r>
              <a:rPr lang="en-US" sz="1900" dirty="0" smtClean="0"/>
              <a:t> Support from local retailers</a:t>
            </a:r>
          </a:p>
          <a:p>
            <a:endParaRPr lang="en-US" sz="2300" dirty="0" smtClean="0"/>
          </a:p>
        </p:txBody>
      </p:sp>
    </p:spTree>
    <p:extLst>
      <p:ext uri="{BB962C8B-B14F-4D97-AF65-F5344CB8AC3E}">
        <p14:creationId xmlns:p14="http://schemas.microsoft.com/office/powerpoint/2010/main" val="87163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 y="172476"/>
            <a:ext cx="6801561" cy="934367"/>
          </a:xfrm>
          <a:prstGeom prst="homePlate">
            <a:avLst/>
          </a:prstGeom>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smtClean="0"/>
              <a:t>Preventing Future </a:t>
            </a:r>
            <a:r>
              <a:rPr lang="en-US" sz="2800" b="1" dirty="0"/>
              <a:t>D</a:t>
            </a:r>
            <a:r>
              <a:rPr lang="en-US" sz="2800" b="1" dirty="0" smtClean="0"/>
              <a:t>isasters</a:t>
            </a:r>
            <a:endParaRPr lang="en-US" sz="2800" b="1" dirty="0"/>
          </a:p>
        </p:txBody>
      </p:sp>
      <p:graphicFrame>
        <p:nvGraphicFramePr>
          <p:cNvPr id="2" name="Table 1"/>
          <p:cNvGraphicFramePr>
            <a:graphicFrameLocks noGrp="1"/>
          </p:cNvGraphicFramePr>
          <p:nvPr>
            <p:extLst>
              <p:ext uri="{D42A27DB-BD31-4B8C-83A1-F6EECF244321}">
                <p14:modId xmlns:p14="http://schemas.microsoft.com/office/powerpoint/2010/main" val="977059306"/>
              </p:ext>
            </p:extLst>
          </p:nvPr>
        </p:nvGraphicFramePr>
        <p:xfrm>
          <a:off x="103028" y="1397000"/>
          <a:ext cx="8822030" cy="4907280"/>
        </p:xfrm>
        <a:graphic>
          <a:graphicData uri="http://schemas.openxmlformats.org/drawingml/2006/table">
            <a:tbl>
              <a:tblPr firstRow="1" bandRow="1">
                <a:tableStyleId>{5C22544A-7EE6-4342-B048-85BDC9FD1C3A}</a:tableStyleId>
              </a:tblPr>
              <a:tblGrid>
                <a:gridCol w="4411015"/>
                <a:gridCol w="4411015"/>
              </a:tblGrid>
              <a:tr h="370840">
                <a:tc>
                  <a:txBody>
                    <a:bodyPr/>
                    <a:lstStyle/>
                    <a:p>
                      <a:pPr algn="ctr"/>
                      <a:r>
                        <a:rPr lang="en-US" sz="2800" u="sng" dirty="0" smtClean="0"/>
                        <a:t>New Jersey</a:t>
                      </a:r>
                    </a:p>
                    <a:p>
                      <a:pPr algn="ctr"/>
                      <a:endParaRPr lang="en-US" sz="2800" u="sng" dirty="0" smtClean="0"/>
                    </a:p>
                    <a:p>
                      <a:pPr marL="342900" indent="-342900" algn="l">
                        <a:buFontTx/>
                        <a:buChar char="-"/>
                      </a:pPr>
                      <a:r>
                        <a:rPr lang="en-US" sz="2000" u="none" baseline="0" dirty="0" smtClean="0"/>
                        <a:t>Eliminated part-time employees eligible for pension plan</a:t>
                      </a:r>
                    </a:p>
                    <a:p>
                      <a:pPr marL="342900" indent="-342900" algn="l">
                        <a:buFontTx/>
                        <a:buChar char="-"/>
                      </a:pPr>
                      <a:endParaRPr lang="en-US" sz="2000" u="none" baseline="0" dirty="0" smtClean="0"/>
                    </a:p>
                    <a:p>
                      <a:pPr marL="342900" indent="-342900" algn="l">
                        <a:buFontTx/>
                        <a:buChar char="-"/>
                      </a:pPr>
                      <a:r>
                        <a:rPr lang="en-US" sz="2000" u="none" baseline="0" dirty="0" smtClean="0"/>
                        <a:t>Rolled back expensive benefit increases approved in 2001</a:t>
                      </a:r>
                    </a:p>
                    <a:p>
                      <a:pPr marL="342900" indent="-342900" algn="l">
                        <a:buFontTx/>
                        <a:buChar char="-"/>
                      </a:pPr>
                      <a:endParaRPr lang="en-US" sz="2000" u="none" baseline="0" dirty="0" smtClean="0"/>
                    </a:p>
                    <a:p>
                      <a:pPr marL="342900" indent="-342900" algn="l">
                        <a:buFontTx/>
                        <a:buChar char="-"/>
                      </a:pPr>
                      <a:r>
                        <a:rPr lang="en-US" sz="2000" u="none" baseline="0" dirty="0" smtClean="0"/>
                        <a:t>Increased employee contributions for health benefits</a:t>
                      </a:r>
                    </a:p>
                    <a:p>
                      <a:pPr marL="342900" indent="-342900" algn="l">
                        <a:buFontTx/>
                        <a:buChar char="-"/>
                      </a:pPr>
                      <a:endParaRPr lang="en-US" sz="2000" u="none" dirty="0"/>
                    </a:p>
                  </a:txBody>
                  <a:tcPr/>
                </a:tc>
                <a:tc>
                  <a:txBody>
                    <a:bodyPr/>
                    <a:lstStyle/>
                    <a:p>
                      <a:pPr algn="ctr"/>
                      <a:r>
                        <a:rPr lang="en-US" sz="2800" u="sng" dirty="0" smtClean="0"/>
                        <a:t>Illinois</a:t>
                      </a:r>
                    </a:p>
                    <a:p>
                      <a:pPr algn="ctr"/>
                      <a:endParaRPr lang="en-US" sz="2800" u="sng" dirty="0" smtClean="0"/>
                    </a:p>
                    <a:p>
                      <a:pPr marL="342900" indent="-342900" algn="l">
                        <a:buFontTx/>
                        <a:buChar char="-"/>
                      </a:pPr>
                      <a:r>
                        <a:rPr lang="en-US" sz="2000" u="none" baseline="0" dirty="0" smtClean="0"/>
                        <a:t>Give city workers a self-managed 401(k)-style retirement plan and Social-Security-like benefit</a:t>
                      </a:r>
                    </a:p>
                    <a:p>
                      <a:pPr marL="342900" indent="-342900" algn="l">
                        <a:buFontTx/>
                        <a:buChar char="-"/>
                      </a:pPr>
                      <a:endParaRPr lang="en-US" sz="2000" u="none" baseline="0" dirty="0" smtClean="0"/>
                    </a:p>
                    <a:p>
                      <a:pPr marL="342900" indent="-342900" algn="l">
                        <a:buFontTx/>
                        <a:buChar char="-"/>
                      </a:pPr>
                      <a:r>
                        <a:rPr lang="en-US" sz="2000" u="none" dirty="0" smtClean="0"/>
                        <a:t>Make retirement costs stable and predictable portion of Chicago’s budget</a:t>
                      </a:r>
                    </a:p>
                    <a:p>
                      <a:pPr marL="342900" indent="-342900" algn="l">
                        <a:buFontTx/>
                        <a:buChar char="-"/>
                      </a:pPr>
                      <a:endParaRPr lang="en-US" sz="2000" u="none" dirty="0" smtClean="0"/>
                    </a:p>
                    <a:p>
                      <a:pPr marL="342900" indent="-342900" algn="l">
                        <a:buFontTx/>
                        <a:buChar char="-"/>
                      </a:pPr>
                      <a:r>
                        <a:rPr lang="en-US" sz="2000" u="none" dirty="0" smtClean="0"/>
                        <a:t>Protect</a:t>
                      </a:r>
                      <a:r>
                        <a:rPr lang="en-US" sz="2000" u="none" baseline="0" dirty="0" smtClean="0"/>
                        <a:t> taxpayers from paying for increasing taxes to cover ever-growing pension short falls</a:t>
                      </a:r>
                      <a:endParaRPr lang="en-US" sz="2000" u="none" dirty="0" smtClean="0"/>
                    </a:p>
                  </a:txBody>
                  <a:tcPr/>
                </a:tc>
              </a:tr>
            </a:tbl>
          </a:graphicData>
        </a:graphic>
      </p:graphicFrame>
    </p:spTree>
    <p:extLst>
      <p:ext uri="{BB962C8B-B14F-4D97-AF65-F5344CB8AC3E}">
        <p14:creationId xmlns:p14="http://schemas.microsoft.com/office/powerpoint/2010/main" val="852944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 y="172476"/>
            <a:ext cx="6801561" cy="934367"/>
          </a:xfrm>
          <a:prstGeom prst="homePlate">
            <a:avLst/>
          </a:prstGeom>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smtClean="0"/>
              <a:t>Preventing Future </a:t>
            </a:r>
            <a:r>
              <a:rPr lang="en-US" sz="2800" b="1" dirty="0"/>
              <a:t>D</a:t>
            </a:r>
            <a:r>
              <a:rPr lang="en-US" sz="2800" b="1" dirty="0" smtClean="0"/>
              <a:t>isasters</a:t>
            </a:r>
            <a:endParaRPr lang="en-US" sz="2800" b="1" dirty="0"/>
          </a:p>
        </p:txBody>
      </p:sp>
      <p:sp>
        <p:nvSpPr>
          <p:cNvPr id="7" name="Content Placeholder 2"/>
          <p:cNvSpPr txBox="1">
            <a:spLocks/>
          </p:cNvSpPr>
          <p:nvPr/>
        </p:nvSpPr>
        <p:spPr>
          <a:xfrm>
            <a:off x="457200" y="1752600"/>
            <a:ext cx="7620000" cy="4373563"/>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mj-lt"/>
              <a:buAutoNum type="arabicPeriod"/>
            </a:pPr>
            <a:r>
              <a:rPr lang="en-US" sz="2300" dirty="0" smtClean="0"/>
              <a:t>Emphasize ethics in hiring process </a:t>
            </a:r>
          </a:p>
          <a:p>
            <a:pPr marL="274320" lvl="1" indent="0">
              <a:buFont typeface="Arial" pitchFamily="34" charset="0"/>
              <a:buNone/>
            </a:pPr>
            <a:endParaRPr lang="en-US" sz="1900" dirty="0" smtClean="0"/>
          </a:p>
          <a:p>
            <a:pPr marL="457200" indent="-457200">
              <a:buFont typeface="+mj-lt"/>
              <a:buAutoNum type="arabicPeriod"/>
            </a:pPr>
            <a:r>
              <a:rPr lang="en-US" sz="2300" dirty="0" smtClean="0"/>
              <a:t>Regular supervision of pension contributions</a:t>
            </a:r>
            <a:endParaRPr lang="en-US" sz="2300" dirty="0" smtClean="0"/>
          </a:p>
          <a:p>
            <a:pPr lvl="1">
              <a:buFont typeface="Lucida Grande"/>
              <a:buChar char="&gt;"/>
            </a:pPr>
            <a:r>
              <a:rPr lang="en-US" sz="1900" dirty="0"/>
              <a:t> </a:t>
            </a:r>
            <a:r>
              <a:rPr lang="en-US" sz="1900" dirty="0" smtClean="0"/>
              <a:t>Shared responsibility and shared consequences</a:t>
            </a:r>
          </a:p>
          <a:p>
            <a:pPr lvl="1">
              <a:buFont typeface="Lucida Grande"/>
              <a:buChar char="&gt;"/>
            </a:pPr>
            <a:endParaRPr lang="en-US" sz="2300" dirty="0" smtClean="0"/>
          </a:p>
          <a:p>
            <a:pPr marL="457200" indent="-457200">
              <a:buFont typeface="+mj-lt"/>
              <a:buAutoNum type="arabicPeriod"/>
            </a:pPr>
            <a:r>
              <a:rPr lang="en-US" sz="2300" dirty="0" smtClean="0"/>
              <a:t>Create transparency in </a:t>
            </a:r>
            <a:r>
              <a:rPr lang="en-US" sz="2300" dirty="0" smtClean="0"/>
              <a:t>pension </a:t>
            </a:r>
            <a:r>
              <a:rPr lang="en-US" sz="2300" dirty="0" smtClean="0"/>
              <a:t>fund activity</a:t>
            </a:r>
          </a:p>
          <a:p>
            <a:pPr marL="457200" indent="-457200">
              <a:buFont typeface="+mj-lt"/>
              <a:buAutoNum type="arabicPeriod"/>
            </a:pPr>
            <a:endParaRPr lang="en-US" sz="2300" dirty="0" smtClean="0"/>
          </a:p>
          <a:p>
            <a:pPr marL="457200" indent="-457200">
              <a:buFont typeface="+mj-lt"/>
              <a:buAutoNum type="arabicPeriod"/>
            </a:pPr>
            <a:endParaRPr lang="en-US" sz="2300" dirty="0" smtClean="0"/>
          </a:p>
        </p:txBody>
      </p:sp>
      <p:pic>
        <p:nvPicPr>
          <p:cNvPr id="8" name="Picture 7"/>
          <p:cNvPicPr>
            <a:picLocks noChangeAspect="1"/>
          </p:cNvPicPr>
          <p:nvPr/>
        </p:nvPicPr>
        <p:blipFill>
          <a:blip r:embed="rId3"/>
          <a:stretch>
            <a:fillRect/>
          </a:stretch>
        </p:blipFill>
        <p:spPr>
          <a:xfrm>
            <a:off x="6439454" y="4153454"/>
            <a:ext cx="2704546" cy="2704546"/>
          </a:xfrm>
          <a:prstGeom prst="rect">
            <a:avLst/>
          </a:prstGeom>
        </p:spPr>
      </p:pic>
    </p:spTree>
    <p:extLst>
      <p:ext uri="{BB962C8B-B14F-4D97-AF65-F5344CB8AC3E}">
        <p14:creationId xmlns:p14="http://schemas.microsoft.com/office/powerpoint/2010/main" val="525863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457200" y="1844219"/>
            <a:ext cx="4860078" cy="484632"/>
          </a:xfrm>
          <a:prstGeom prst="homePlate">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t>The Current Pension System</a:t>
            </a:r>
            <a:endParaRPr lang="en-US" sz="2000" dirty="0"/>
          </a:p>
        </p:txBody>
      </p:sp>
      <p:sp>
        <p:nvSpPr>
          <p:cNvPr id="6" name="Pentagon 5"/>
          <p:cNvSpPr/>
          <p:nvPr/>
        </p:nvSpPr>
        <p:spPr>
          <a:xfrm>
            <a:off x="1209729" y="4318149"/>
            <a:ext cx="4860078" cy="484632"/>
          </a:xfrm>
          <a:prstGeom prst="homePlate">
            <a:avLst/>
          </a:prstGeom>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000" dirty="0" smtClean="0"/>
              <a:t>Generating Income</a:t>
            </a:r>
            <a:endParaRPr lang="en-US" sz="2000" dirty="0"/>
          </a:p>
        </p:txBody>
      </p:sp>
      <p:sp>
        <p:nvSpPr>
          <p:cNvPr id="7" name="Pentagon 6"/>
          <p:cNvSpPr/>
          <p:nvPr/>
        </p:nvSpPr>
        <p:spPr>
          <a:xfrm>
            <a:off x="1209729" y="3472849"/>
            <a:ext cx="4860078" cy="484632"/>
          </a:xfrm>
          <a:prstGeom prst="homePlate">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000" dirty="0" smtClean="0"/>
              <a:t>Debt </a:t>
            </a:r>
            <a:r>
              <a:rPr lang="en-US" sz="2000" dirty="0"/>
              <a:t>M</a:t>
            </a:r>
            <a:r>
              <a:rPr lang="en-US" sz="2000" dirty="0" smtClean="0"/>
              <a:t>anagement</a:t>
            </a:r>
            <a:endParaRPr lang="en-US" sz="2000" dirty="0"/>
          </a:p>
        </p:txBody>
      </p:sp>
      <p:sp>
        <p:nvSpPr>
          <p:cNvPr id="8" name="Pentagon 7"/>
          <p:cNvSpPr/>
          <p:nvPr/>
        </p:nvSpPr>
        <p:spPr>
          <a:xfrm>
            <a:off x="1209729" y="5172768"/>
            <a:ext cx="4860078" cy="484632"/>
          </a:xfrm>
          <a:prstGeom prst="homePlate">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2000" dirty="0" smtClean="0"/>
              <a:t>Alleviating Public </a:t>
            </a:r>
            <a:r>
              <a:rPr lang="en-US" sz="2000" dirty="0"/>
              <a:t>O</a:t>
            </a:r>
            <a:r>
              <a:rPr lang="en-US" sz="2000" dirty="0" smtClean="0"/>
              <a:t>utcry</a:t>
            </a:r>
            <a:endParaRPr lang="en-US" sz="2000" dirty="0"/>
          </a:p>
        </p:txBody>
      </p:sp>
      <p:sp>
        <p:nvSpPr>
          <p:cNvPr id="9" name="Pentagon 8"/>
          <p:cNvSpPr/>
          <p:nvPr/>
        </p:nvSpPr>
        <p:spPr>
          <a:xfrm>
            <a:off x="1209729" y="5956618"/>
            <a:ext cx="4860078" cy="484632"/>
          </a:xfrm>
          <a:prstGeom prst="homePlate">
            <a:avLst/>
          </a:prstGeom>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t>Preventing Future </a:t>
            </a:r>
            <a:r>
              <a:rPr lang="en-US" sz="2000" dirty="0"/>
              <a:t>D</a:t>
            </a:r>
            <a:r>
              <a:rPr lang="en-US" sz="2000" dirty="0" smtClean="0"/>
              <a:t>isasters</a:t>
            </a:r>
            <a:endParaRPr lang="en-US" sz="2000" dirty="0"/>
          </a:p>
        </p:txBody>
      </p:sp>
      <p:sp>
        <p:nvSpPr>
          <p:cNvPr id="11" name="Title 10"/>
          <p:cNvSpPr>
            <a:spLocks noGrp="1"/>
          </p:cNvSpPr>
          <p:nvPr>
            <p:ph type="title"/>
          </p:nvPr>
        </p:nvSpPr>
        <p:spPr/>
        <p:txBody>
          <a:bodyPr/>
          <a:lstStyle/>
          <a:p>
            <a:r>
              <a:rPr lang="en-US" dirty="0" smtClean="0"/>
              <a:t>Contents</a:t>
            </a:r>
            <a:endParaRPr lang="en-US" dirty="0"/>
          </a:p>
        </p:txBody>
      </p:sp>
      <p:sp>
        <p:nvSpPr>
          <p:cNvPr id="12" name="Pentagon 11"/>
          <p:cNvSpPr/>
          <p:nvPr/>
        </p:nvSpPr>
        <p:spPr>
          <a:xfrm>
            <a:off x="457200" y="2698924"/>
            <a:ext cx="4860078" cy="484632"/>
          </a:xfrm>
          <a:prstGeom prst="homePlate">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t>The Solution</a:t>
            </a:r>
            <a:endParaRPr lang="en-US" sz="2000" dirty="0"/>
          </a:p>
        </p:txBody>
      </p:sp>
    </p:spTree>
    <p:extLst>
      <p:ext uri="{BB962C8B-B14F-4D97-AF65-F5344CB8AC3E}">
        <p14:creationId xmlns:p14="http://schemas.microsoft.com/office/powerpoint/2010/main" val="4287204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p:cNvSpPr txBox="1">
            <a:spLocks/>
          </p:cNvSpPr>
          <p:nvPr/>
        </p:nvSpPr>
        <p:spPr>
          <a:xfrm>
            <a:off x="294280" y="605265"/>
            <a:ext cx="8046239" cy="3904297"/>
          </a:xfrm>
          <a:prstGeom prst="rect">
            <a:avLst/>
          </a:prstGeom>
        </p:spPr>
        <p:txBody>
          <a:bodyPr anchor="ct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6600" dirty="0" smtClean="0"/>
              <a:t>Thank </a:t>
            </a:r>
            <a:r>
              <a:rPr lang="en-US" sz="6600" dirty="0" smtClean="0">
                <a:solidFill>
                  <a:srgbClr val="454744"/>
                </a:solidFill>
              </a:rPr>
              <a:t>you</a:t>
            </a:r>
            <a:endParaRPr lang="en-US" sz="6600" dirty="0">
              <a:solidFill>
                <a:srgbClr val="454744"/>
              </a:solidFill>
            </a:endParaRPr>
          </a:p>
        </p:txBody>
      </p:sp>
    </p:spTree>
    <p:extLst>
      <p:ext uri="{BB962C8B-B14F-4D97-AF65-F5344CB8AC3E}">
        <p14:creationId xmlns:p14="http://schemas.microsoft.com/office/powerpoint/2010/main" val="1847797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5318"/>
            <a:ext cx="4378087" cy="3916363"/>
          </a:xfrm>
        </p:spPr>
        <p:txBody>
          <a:bodyPr>
            <a:normAutofit/>
          </a:bodyPr>
          <a:lstStyle/>
          <a:p>
            <a:pPr marL="342900" indent="-342900">
              <a:buFont typeface="Lucida Grande"/>
              <a:buChar char="&gt;"/>
            </a:pPr>
            <a:r>
              <a:rPr lang="en-US" sz="2300" dirty="0" smtClean="0"/>
              <a:t>Pension benefit payments based on end-of-career salary</a:t>
            </a:r>
          </a:p>
          <a:p>
            <a:endParaRPr lang="en-US" sz="2300" dirty="0"/>
          </a:p>
          <a:p>
            <a:endParaRPr lang="en-US" sz="2300" dirty="0" smtClean="0"/>
          </a:p>
          <a:p>
            <a:endParaRPr lang="en-US" sz="2300" dirty="0" smtClean="0"/>
          </a:p>
          <a:p>
            <a:pPr marL="342900" indent="-342900">
              <a:buFont typeface="Lucida Grande"/>
              <a:buChar char="&gt;"/>
            </a:pPr>
            <a:r>
              <a:rPr lang="en-US" sz="2300" dirty="0" smtClean="0"/>
              <a:t>Pension contributions based on fixed percentage of employee’s salary</a:t>
            </a:r>
            <a:endParaRPr lang="en-US" sz="2300" dirty="0"/>
          </a:p>
        </p:txBody>
      </p:sp>
      <p:pic>
        <p:nvPicPr>
          <p:cNvPr id="7" name="Picture 6"/>
          <p:cNvPicPr>
            <a:picLocks noChangeAspect="1"/>
          </p:cNvPicPr>
          <p:nvPr/>
        </p:nvPicPr>
        <p:blipFill>
          <a:blip r:embed="rId3"/>
          <a:stretch>
            <a:fillRect/>
          </a:stretch>
        </p:blipFill>
        <p:spPr>
          <a:xfrm>
            <a:off x="5063887" y="1532056"/>
            <a:ext cx="2257584" cy="2257584"/>
          </a:xfrm>
          <a:prstGeom prst="rect">
            <a:avLst/>
          </a:prstGeom>
        </p:spPr>
      </p:pic>
      <p:pic>
        <p:nvPicPr>
          <p:cNvPr id="8" name="Picture 7"/>
          <p:cNvPicPr>
            <a:picLocks noChangeAspect="1"/>
          </p:cNvPicPr>
          <p:nvPr/>
        </p:nvPicPr>
        <p:blipFill>
          <a:blip r:embed="rId4"/>
          <a:stretch>
            <a:fillRect/>
          </a:stretch>
        </p:blipFill>
        <p:spPr>
          <a:xfrm>
            <a:off x="5063888" y="4032820"/>
            <a:ext cx="2257584" cy="2257584"/>
          </a:xfrm>
          <a:prstGeom prst="rect">
            <a:avLst/>
          </a:prstGeom>
        </p:spPr>
      </p:pic>
      <p:sp>
        <p:nvSpPr>
          <p:cNvPr id="9" name="Pentagon 8"/>
          <p:cNvSpPr/>
          <p:nvPr/>
        </p:nvSpPr>
        <p:spPr>
          <a:xfrm>
            <a:off x="0" y="172476"/>
            <a:ext cx="6801561" cy="934367"/>
          </a:xfrm>
          <a:prstGeom prst="homePlate">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smtClean="0"/>
              <a:t>The Current Pension System</a:t>
            </a:r>
            <a:endParaRPr lang="en-US" sz="2800" b="1" dirty="0"/>
          </a:p>
        </p:txBody>
      </p:sp>
    </p:spTree>
    <p:extLst>
      <p:ext uri="{BB962C8B-B14F-4D97-AF65-F5344CB8AC3E}">
        <p14:creationId xmlns:p14="http://schemas.microsoft.com/office/powerpoint/2010/main" val="1673183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alphaModFix/>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r="2285"/>
          <a:stretch/>
        </p:blipFill>
        <p:spPr>
          <a:xfrm>
            <a:off x="16709" y="1263645"/>
            <a:ext cx="8903884" cy="4365442"/>
          </a:xfrm>
          <a:prstGeom prst="rect">
            <a:avLst/>
          </a:prstGeom>
          <a:ln>
            <a:noFill/>
          </a:ln>
          <a:effectLst/>
        </p:spPr>
      </p:pic>
      <p:sp>
        <p:nvSpPr>
          <p:cNvPr id="5" name="Pentagon 4"/>
          <p:cNvSpPr/>
          <p:nvPr/>
        </p:nvSpPr>
        <p:spPr>
          <a:xfrm>
            <a:off x="0" y="172476"/>
            <a:ext cx="6801561" cy="934367"/>
          </a:xfrm>
          <a:prstGeom prst="homePlate">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smtClean="0"/>
              <a:t>The Current Pension System</a:t>
            </a:r>
            <a:endParaRPr lang="en-US" sz="2800" b="1" dirty="0"/>
          </a:p>
        </p:txBody>
      </p:sp>
    </p:spTree>
    <p:extLst>
      <p:ext uri="{BB962C8B-B14F-4D97-AF65-F5344CB8AC3E}">
        <p14:creationId xmlns:p14="http://schemas.microsoft.com/office/powerpoint/2010/main" val="99814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alphaModFix amt="41000"/>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r="2285"/>
          <a:stretch/>
        </p:blipFill>
        <p:spPr>
          <a:xfrm>
            <a:off x="16709" y="1263645"/>
            <a:ext cx="8903884" cy="4365442"/>
          </a:xfrm>
          <a:prstGeom prst="rect">
            <a:avLst/>
          </a:prstGeom>
          <a:ln>
            <a:noFill/>
          </a:ln>
          <a:effectLst/>
        </p:spPr>
      </p:pic>
      <p:pic>
        <p:nvPicPr>
          <p:cNvPr id="6" name="Picture 5"/>
          <p:cNvPicPr>
            <a:picLocks noChangeAspect="1"/>
          </p:cNvPicPr>
          <p:nvPr/>
        </p:nvPicPr>
        <p:blipFill rotWithShape="1">
          <a:blip r:embed="rId4">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1278" t="34552" r="1670" b="43466"/>
          <a:stretch/>
        </p:blipFill>
        <p:spPr>
          <a:xfrm>
            <a:off x="144651" y="2987427"/>
            <a:ext cx="8747125" cy="1062730"/>
          </a:xfrm>
          <a:prstGeom prst="rect">
            <a:avLst/>
          </a:prstGeom>
          <a:ln w="76200" cmpd="sng">
            <a:solidFill>
              <a:schemeClr val="accent2"/>
            </a:solidFill>
          </a:ln>
          <a:effectLst/>
        </p:spPr>
      </p:pic>
      <p:sp>
        <p:nvSpPr>
          <p:cNvPr id="7" name="Rectangle 6"/>
          <p:cNvSpPr/>
          <p:nvPr/>
        </p:nvSpPr>
        <p:spPr>
          <a:xfrm>
            <a:off x="3143757" y="4263108"/>
            <a:ext cx="3691706" cy="2320626"/>
          </a:xfrm>
          <a:prstGeom prst="rect">
            <a:avLst/>
          </a:prstGeom>
          <a:solidFill>
            <a:schemeClr val="tx1"/>
          </a:solidFill>
          <a:ln w="57150" cmpd="sng">
            <a:solidFill>
              <a:srgbClr val="F5C20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dirty="0">
                <a:ln>
                  <a:solidFill>
                    <a:srgbClr val="F5C201"/>
                  </a:solidFill>
                </a:ln>
                <a:solidFill>
                  <a:schemeClr val="bg1"/>
                </a:solidFill>
              </a:rPr>
              <a:t>Retirement benefits are unrelated </a:t>
            </a:r>
            <a:r>
              <a:rPr lang="en-US" dirty="0" smtClean="0">
                <a:ln>
                  <a:solidFill>
                    <a:srgbClr val="F5C201"/>
                  </a:solidFill>
                </a:ln>
                <a:solidFill>
                  <a:schemeClr val="bg1"/>
                </a:solidFill>
              </a:rPr>
              <a:t>to contributions.</a:t>
            </a:r>
          </a:p>
          <a:p>
            <a:pPr marL="285750" indent="-285750">
              <a:buFont typeface="Arial"/>
              <a:buChar char="•"/>
            </a:pPr>
            <a:endParaRPr lang="en-US" dirty="0">
              <a:ln>
                <a:solidFill>
                  <a:srgbClr val="F5C201"/>
                </a:solidFill>
              </a:ln>
              <a:solidFill>
                <a:schemeClr val="bg1"/>
              </a:solidFill>
            </a:endParaRPr>
          </a:p>
          <a:p>
            <a:pPr marL="285750" indent="-285750">
              <a:buFont typeface="Arial"/>
              <a:buChar char="•"/>
            </a:pPr>
            <a:r>
              <a:rPr lang="en-US" dirty="0">
                <a:ln>
                  <a:solidFill>
                    <a:srgbClr val="F5C201"/>
                  </a:solidFill>
                </a:ln>
                <a:solidFill>
                  <a:schemeClr val="bg1"/>
                </a:solidFill>
              </a:rPr>
              <a:t>Pension benefits are </a:t>
            </a:r>
            <a:r>
              <a:rPr lang="en-US" dirty="0" smtClean="0">
                <a:ln>
                  <a:solidFill>
                    <a:srgbClr val="F5C201"/>
                  </a:solidFill>
                </a:ln>
                <a:solidFill>
                  <a:schemeClr val="bg1"/>
                </a:solidFill>
              </a:rPr>
              <a:t>an unsustainable burden </a:t>
            </a:r>
            <a:r>
              <a:rPr lang="en-US" dirty="0">
                <a:ln>
                  <a:solidFill>
                    <a:srgbClr val="F5C201"/>
                  </a:solidFill>
                </a:ln>
                <a:solidFill>
                  <a:schemeClr val="bg1"/>
                </a:solidFill>
              </a:rPr>
              <a:t>on </a:t>
            </a:r>
            <a:r>
              <a:rPr lang="en-US" dirty="0" smtClean="0">
                <a:ln>
                  <a:solidFill>
                    <a:srgbClr val="F5C201"/>
                  </a:solidFill>
                </a:ln>
                <a:solidFill>
                  <a:schemeClr val="bg1"/>
                </a:solidFill>
              </a:rPr>
              <a:t>the </a:t>
            </a:r>
            <a:r>
              <a:rPr lang="en-US" dirty="0">
                <a:ln>
                  <a:solidFill>
                    <a:srgbClr val="F5C201"/>
                  </a:solidFill>
                </a:ln>
                <a:solidFill>
                  <a:schemeClr val="bg1"/>
                </a:solidFill>
              </a:rPr>
              <a:t>economy. </a:t>
            </a:r>
          </a:p>
        </p:txBody>
      </p:sp>
      <p:sp>
        <p:nvSpPr>
          <p:cNvPr id="12" name="Rectangle 11"/>
          <p:cNvSpPr/>
          <p:nvPr/>
        </p:nvSpPr>
        <p:spPr>
          <a:xfrm>
            <a:off x="4515168" y="2979545"/>
            <a:ext cx="884248" cy="1062730"/>
          </a:xfrm>
          <a:prstGeom prst="rect">
            <a:avLst/>
          </a:prstGeom>
          <a:noFill/>
          <a:ln w="57150" cmpd="sng">
            <a:solidFill>
              <a:srgbClr val="F5C20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dirty="0">
              <a:ln>
                <a:solidFill>
                  <a:srgbClr val="F5C201"/>
                </a:solidFill>
              </a:ln>
              <a:noFill/>
            </a:endParaRPr>
          </a:p>
        </p:txBody>
      </p:sp>
      <p:sp>
        <p:nvSpPr>
          <p:cNvPr id="10" name="Pentagon 9"/>
          <p:cNvSpPr/>
          <p:nvPr/>
        </p:nvSpPr>
        <p:spPr>
          <a:xfrm>
            <a:off x="0" y="172476"/>
            <a:ext cx="6801561" cy="934367"/>
          </a:xfrm>
          <a:prstGeom prst="homePlate">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smtClean="0"/>
              <a:t>The Current Pension System</a:t>
            </a:r>
            <a:endParaRPr lang="en-US" sz="2800" b="1" dirty="0"/>
          </a:p>
        </p:txBody>
      </p:sp>
      <p:cxnSp>
        <p:nvCxnSpPr>
          <p:cNvPr id="13" name="Straight Connector 12"/>
          <p:cNvCxnSpPr/>
          <p:nvPr/>
        </p:nvCxnSpPr>
        <p:spPr>
          <a:xfrm>
            <a:off x="4945864" y="4062564"/>
            <a:ext cx="0" cy="200544"/>
          </a:xfrm>
          <a:prstGeom prst="line">
            <a:avLst/>
          </a:prstGeom>
          <a:ln w="57150" cmpd="sng"/>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200370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p:cNvSpPr txBox="1">
            <a:spLocks/>
          </p:cNvSpPr>
          <p:nvPr/>
        </p:nvSpPr>
        <p:spPr>
          <a:xfrm>
            <a:off x="294280" y="605265"/>
            <a:ext cx="8046239" cy="3904297"/>
          </a:xfrm>
          <a:prstGeom prst="rect">
            <a:avLst/>
          </a:prstGeom>
        </p:spPr>
        <p:txBody>
          <a:bodyPr anchor="ct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6600" dirty="0" smtClean="0"/>
              <a:t>The </a:t>
            </a:r>
            <a:r>
              <a:rPr lang="en-US" sz="6600" dirty="0" smtClean="0">
                <a:solidFill>
                  <a:srgbClr val="454744"/>
                </a:solidFill>
              </a:rPr>
              <a:t>problem?</a:t>
            </a:r>
            <a:endParaRPr lang="en-US" sz="6600" dirty="0">
              <a:solidFill>
                <a:srgbClr val="454744"/>
              </a:solidFill>
            </a:endParaRPr>
          </a:p>
        </p:txBody>
      </p:sp>
      <p:sp>
        <p:nvSpPr>
          <p:cNvPr id="10" name="Pentagon 9"/>
          <p:cNvSpPr/>
          <p:nvPr/>
        </p:nvSpPr>
        <p:spPr>
          <a:xfrm>
            <a:off x="294280" y="3395460"/>
            <a:ext cx="4860078" cy="484632"/>
          </a:xfrm>
          <a:prstGeom prst="homePlate">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t>The Current Pension System</a:t>
            </a:r>
            <a:endParaRPr lang="en-US" sz="2000" dirty="0"/>
          </a:p>
        </p:txBody>
      </p:sp>
    </p:spTree>
    <p:extLst>
      <p:ext uri="{BB962C8B-B14F-4D97-AF65-F5344CB8AC3E}">
        <p14:creationId xmlns:p14="http://schemas.microsoft.com/office/powerpoint/2010/main" val="3140385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17638"/>
            <a:ext cx="5475524" cy="5058164"/>
          </a:xfrm>
        </p:spPr>
        <p:txBody>
          <a:bodyPr>
            <a:normAutofit/>
          </a:bodyPr>
          <a:lstStyle/>
          <a:p>
            <a:pPr marL="457200" indent="-457200">
              <a:buFont typeface="+mj-lt"/>
              <a:buAutoNum type="arabicPeriod"/>
            </a:pPr>
            <a:r>
              <a:rPr lang="en-US" sz="2300" dirty="0"/>
              <a:t>L</a:t>
            </a:r>
            <a:r>
              <a:rPr lang="en-US" sz="2300" dirty="0" smtClean="0"/>
              <a:t>ack of connection between: </a:t>
            </a:r>
          </a:p>
          <a:p>
            <a:pPr lvl="1">
              <a:buFont typeface="Lucida Grande"/>
              <a:buChar char="&gt;"/>
            </a:pPr>
            <a:r>
              <a:rPr lang="en-US" sz="1900" dirty="0" smtClean="0"/>
              <a:t> Annual contributions to the fund</a:t>
            </a:r>
          </a:p>
          <a:p>
            <a:pPr lvl="1">
              <a:buFont typeface="Lucida Grande"/>
              <a:buChar char="&gt;"/>
            </a:pPr>
            <a:r>
              <a:rPr lang="en-US" sz="1900" dirty="0" smtClean="0"/>
              <a:t> Promised benefits upon retirement</a:t>
            </a:r>
          </a:p>
          <a:p>
            <a:pPr lvl="1">
              <a:buFont typeface="Lucida Grande"/>
              <a:buChar char="&gt;"/>
            </a:pPr>
            <a:r>
              <a:rPr lang="en-US" sz="1900" dirty="0" smtClean="0"/>
              <a:t> Fund Management</a:t>
            </a:r>
          </a:p>
          <a:p>
            <a:pPr marL="731520" lvl="1" indent="-457200">
              <a:buFont typeface="+mj-lt"/>
              <a:buAutoNum type="arabicPeriod"/>
            </a:pPr>
            <a:endParaRPr lang="en-US" sz="1900" dirty="0"/>
          </a:p>
          <a:p>
            <a:pPr marL="731520" lvl="1" indent="-457200">
              <a:buFont typeface="+mj-lt"/>
              <a:buAutoNum type="arabicPeriod"/>
            </a:pPr>
            <a:endParaRPr lang="en-US" sz="1900" dirty="0" smtClean="0"/>
          </a:p>
          <a:p>
            <a:pPr marL="457200" indent="-457200">
              <a:buFont typeface="+mj-lt"/>
              <a:buAutoNum type="arabicPeriod"/>
            </a:pPr>
            <a:r>
              <a:rPr lang="en-US" sz="2300" dirty="0" smtClean="0"/>
              <a:t>Retirees 30+ years of service promised to receive average $2M</a:t>
            </a:r>
          </a:p>
          <a:p>
            <a:pPr marL="457200" indent="-457200">
              <a:buFont typeface="+mj-lt"/>
              <a:buAutoNum type="arabicPeriod"/>
            </a:pPr>
            <a:endParaRPr lang="en-US" sz="2300" dirty="0" smtClean="0"/>
          </a:p>
          <a:p>
            <a:pPr marL="457200" indent="-457200">
              <a:buFont typeface="+mj-lt"/>
              <a:buAutoNum type="arabicPeriod"/>
            </a:pPr>
            <a:r>
              <a:rPr lang="en-US" sz="2300" dirty="0" smtClean="0"/>
              <a:t>Resulting debt facing the state upwards of $300B</a:t>
            </a:r>
          </a:p>
        </p:txBody>
      </p:sp>
      <p:sp>
        <p:nvSpPr>
          <p:cNvPr id="6" name="Pentagon 5"/>
          <p:cNvSpPr/>
          <p:nvPr/>
        </p:nvSpPr>
        <p:spPr>
          <a:xfrm>
            <a:off x="0" y="172476"/>
            <a:ext cx="6801561" cy="934367"/>
          </a:xfrm>
          <a:prstGeom prst="homePlate">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smtClean="0"/>
              <a:t>The Current Pension System</a:t>
            </a:r>
            <a:endParaRPr lang="en-US" sz="2800" b="1" dirty="0"/>
          </a:p>
        </p:txBody>
      </p:sp>
      <p:pic>
        <p:nvPicPr>
          <p:cNvPr id="7" name="Picture 6"/>
          <p:cNvPicPr>
            <a:picLocks noChangeAspect="1"/>
          </p:cNvPicPr>
          <p:nvPr/>
        </p:nvPicPr>
        <p:blipFill>
          <a:blip r:embed="rId3"/>
          <a:stretch>
            <a:fillRect/>
          </a:stretch>
        </p:blipFill>
        <p:spPr>
          <a:xfrm>
            <a:off x="6365133" y="3277101"/>
            <a:ext cx="1805568" cy="1805568"/>
          </a:xfrm>
          <a:prstGeom prst="rect">
            <a:avLst/>
          </a:prstGeom>
        </p:spPr>
      </p:pic>
      <p:pic>
        <p:nvPicPr>
          <p:cNvPr id="8" name="Picture 7"/>
          <p:cNvPicPr>
            <a:picLocks noChangeAspect="1"/>
          </p:cNvPicPr>
          <p:nvPr/>
        </p:nvPicPr>
        <p:blipFill>
          <a:blip r:embed="rId4"/>
          <a:stretch>
            <a:fillRect/>
          </a:stretch>
        </p:blipFill>
        <p:spPr>
          <a:xfrm>
            <a:off x="6525786" y="1271591"/>
            <a:ext cx="1477825" cy="1477825"/>
          </a:xfrm>
          <a:prstGeom prst="rect">
            <a:avLst/>
          </a:prstGeom>
        </p:spPr>
      </p:pic>
    </p:spTree>
    <p:extLst>
      <p:ext uri="{BB962C8B-B14F-4D97-AF65-F5344CB8AC3E}">
        <p14:creationId xmlns:p14="http://schemas.microsoft.com/office/powerpoint/2010/main" val="878367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17638"/>
            <a:ext cx="5475524" cy="5058164"/>
          </a:xfrm>
        </p:spPr>
        <p:txBody>
          <a:bodyPr>
            <a:normAutofit/>
          </a:bodyPr>
          <a:lstStyle/>
          <a:p>
            <a:pPr marL="457200" indent="-457200">
              <a:buFont typeface="+mj-lt"/>
              <a:buAutoNum type="arabicPeriod"/>
            </a:pPr>
            <a:r>
              <a:rPr lang="en-US" sz="2300" dirty="0" smtClean="0"/>
              <a:t>Corruption in Management </a:t>
            </a:r>
            <a:endParaRPr lang="en-US" sz="1900" dirty="0"/>
          </a:p>
          <a:p>
            <a:pPr marL="731520" lvl="1" indent="-457200">
              <a:buFont typeface="+mj-lt"/>
              <a:buAutoNum type="arabicPeriod"/>
            </a:pPr>
            <a:endParaRPr lang="en-US" sz="1900" dirty="0" smtClean="0"/>
          </a:p>
          <a:p>
            <a:pPr marL="457200" indent="-457200">
              <a:buFont typeface="+mj-lt"/>
              <a:buAutoNum type="arabicPeriod"/>
            </a:pPr>
            <a:r>
              <a:rPr lang="en-US" sz="2300" dirty="0" smtClean="0"/>
              <a:t>Average Retirement Age &amp; Duration immeasurable</a:t>
            </a:r>
          </a:p>
          <a:p>
            <a:pPr marL="457200" indent="-457200">
              <a:buFont typeface="+mj-lt"/>
              <a:buAutoNum type="arabicPeriod"/>
            </a:pPr>
            <a:r>
              <a:rPr lang="en-US" sz="2300" dirty="0"/>
              <a:t>D</a:t>
            </a:r>
            <a:r>
              <a:rPr lang="en-US" sz="2300" dirty="0" smtClean="0"/>
              <a:t>ebt facing the state upwards of $300B</a:t>
            </a:r>
          </a:p>
        </p:txBody>
      </p:sp>
      <p:sp>
        <p:nvSpPr>
          <p:cNvPr id="6" name="Pentagon 5"/>
          <p:cNvSpPr/>
          <p:nvPr/>
        </p:nvSpPr>
        <p:spPr>
          <a:xfrm>
            <a:off x="0" y="172476"/>
            <a:ext cx="6801561" cy="934367"/>
          </a:xfrm>
          <a:prstGeom prst="homePlate">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smtClean="0"/>
              <a:t>The Current Pension System</a:t>
            </a:r>
            <a:endParaRPr lang="en-US" sz="2800" b="1" dirty="0"/>
          </a:p>
        </p:txBody>
      </p:sp>
      <p:pic>
        <p:nvPicPr>
          <p:cNvPr id="4" name="Picture 3" descr="crime-icon.png"/>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5819707" y="1106843"/>
            <a:ext cx="2446544" cy="2446544"/>
          </a:xfrm>
          <a:prstGeom prst="rect">
            <a:avLst/>
          </a:prstGeom>
        </p:spPr>
      </p:pic>
      <p:pic>
        <p:nvPicPr>
          <p:cNvPr id="5" name="Picture 4" descr="debt-12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1247" y="3762312"/>
            <a:ext cx="1945004" cy="1945004"/>
          </a:xfrm>
          <a:prstGeom prst="rect">
            <a:avLst/>
          </a:prstGeom>
        </p:spPr>
      </p:pic>
    </p:spTree>
    <p:extLst>
      <p:ext uri="{BB962C8B-B14F-4D97-AF65-F5344CB8AC3E}">
        <p14:creationId xmlns:p14="http://schemas.microsoft.com/office/powerpoint/2010/main" val="3065291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r="1507"/>
          <a:stretch/>
        </p:blipFill>
        <p:spPr>
          <a:xfrm>
            <a:off x="1" y="1543627"/>
            <a:ext cx="9006150" cy="1657286"/>
          </a:xfrm>
          <a:prstGeom prst="rect">
            <a:avLst/>
          </a:prstGeom>
          <a:ln>
            <a:noFill/>
          </a:ln>
          <a:effectLst/>
        </p:spPr>
      </p:pic>
      <p:sp>
        <p:nvSpPr>
          <p:cNvPr id="6" name="TextBox 5"/>
          <p:cNvSpPr txBox="1"/>
          <p:nvPr/>
        </p:nvSpPr>
        <p:spPr>
          <a:xfrm>
            <a:off x="284053" y="3200913"/>
            <a:ext cx="8722098" cy="1015663"/>
          </a:xfrm>
          <a:prstGeom prst="rect">
            <a:avLst/>
          </a:prstGeom>
          <a:noFill/>
        </p:spPr>
        <p:txBody>
          <a:bodyPr wrap="square" rtlCol="0">
            <a:spAutoFit/>
          </a:bodyPr>
          <a:lstStyle/>
          <a:p>
            <a:r>
              <a:rPr lang="en-US" sz="2000" dirty="0"/>
              <a:t>Stop giving incentives to retire early because people are living longer, which means government retirees are collecting more retirement benefits for longer than in the past.</a:t>
            </a:r>
          </a:p>
        </p:txBody>
      </p:sp>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r="1507"/>
          <a:stretch/>
        </p:blipFill>
        <p:spPr>
          <a:xfrm>
            <a:off x="0" y="4283834"/>
            <a:ext cx="9006151" cy="2249160"/>
          </a:xfrm>
          <a:prstGeom prst="rect">
            <a:avLst/>
          </a:prstGeom>
          <a:ln>
            <a:noFill/>
          </a:ln>
          <a:effectLst/>
        </p:spPr>
      </p:pic>
      <p:sp>
        <p:nvSpPr>
          <p:cNvPr id="11" name="Pentagon 10"/>
          <p:cNvSpPr/>
          <p:nvPr/>
        </p:nvSpPr>
        <p:spPr>
          <a:xfrm>
            <a:off x="0" y="172476"/>
            <a:ext cx="6801561" cy="934367"/>
          </a:xfrm>
          <a:prstGeom prst="homePlate">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smtClean="0"/>
              <a:t>The Current Pension System</a:t>
            </a:r>
            <a:endParaRPr lang="en-US" sz="2800" b="1" dirty="0"/>
          </a:p>
        </p:txBody>
      </p:sp>
    </p:spTree>
    <p:extLst>
      <p:ext uri="{BB962C8B-B14F-4D97-AF65-F5344CB8AC3E}">
        <p14:creationId xmlns:p14="http://schemas.microsoft.com/office/powerpoint/2010/main" val="13973836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Custom 8">
      <a:dk1>
        <a:srgbClr val="454744"/>
      </a:dk1>
      <a:lt1>
        <a:srgbClr val="FFFFFF"/>
      </a:lt1>
      <a:dk2>
        <a:srgbClr val="001556"/>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11192</TotalTime>
  <Words>951</Words>
  <Application>Microsoft Macintosh PowerPoint</Application>
  <PresentationFormat>On-screen Show (4:3)</PresentationFormat>
  <Paragraphs>162</Paragraphs>
  <Slides>20</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 Black</vt:lpstr>
      <vt:lpstr>Calibri</vt:lpstr>
      <vt:lpstr>Helvetica</vt:lpstr>
      <vt:lpstr>Lucida Grande</vt:lpstr>
      <vt:lpstr>Arial</vt:lpstr>
      <vt:lpstr>Essential</vt:lpstr>
      <vt:lpstr>Illinois State Pension Crisis 2016</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nBluf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Mariam Sadek</dc:creator>
  <cp:lastModifiedBy>mmcnich5</cp:lastModifiedBy>
  <cp:revision>72</cp:revision>
  <dcterms:created xsi:type="dcterms:W3CDTF">2016-04-05T17:23:04Z</dcterms:created>
  <dcterms:modified xsi:type="dcterms:W3CDTF">2016-04-18T17:49:55Z</dcterms:modified>
</cp:coreProperties>
</file>