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6116" r:id="rId2"/>
  </p:sldMasterIdLst>
  <p:notesMasterIdLst>
    <p:notesMasterId r:id="rId113"/>
  </p:notesMasterIdLst>
  <p:handoutMasterIdLst>
    <p:handoutMasterId r:id="rId114"/>
  </p:handoutMasterIdLst>
  <p:sldIdLst>
    <p:sldId id="259" r:id="rId3"/>
    <p:sldId id="261" r:id="rId4"/>
    <p:sldId id="1569" r:id="rId5"/>
    <p:sldId id="1570" r:id="rId6"/>
    <p:sldId id="1571" r:id="rId7"/>
    <p:sldId id="1572" r:id="rId8"/>
    <p:sldId id="1573" r:id="rId9"/>
    <p:sldId id="1444" r:id="rId10"/>
    <p:sldId id="1445" r:id="rId11"/>
    <p:sldId id="1446" r:id="rId12"/>
    <p:sldId id="1447" r:id="rId13"/>
    <p:sldId id="1448" r:id="rId14"/>
    <p:sldId id="1449" r:id="rId15"/>
    <p:sldId id="1441" r:id="rId16"/>
    <p:sldId id="1442" r:id="rId17"/>
    <p:sldId id="1443" r:id="rId18"/>
    <p:sldId id="1452" r:id="rId19"/>
    <p:sldId id="1453" r:id="rId20"/>
    <p:sldId id="1454" r:id="rId21"/>
    <p:sldId id="1575" r:id="rId22"/>
    <p:sldId id="1576" r:id="rId23"/>
    <p:sldId id="1522" r:id="rId24"/>
    <p:sldId id="1523" r:id="rId25"/>
    <p:sldId id="1525" r:id="rId26"/>
    <p:sldId id="1526" r:id="rId27"/>
    <p:sldId id="1536" r:id="rId28"/>
    <p:sldId id="265" r:id="rId29"/>
    <p:sldId id="266" r:id="rId30"/>
    <p:sldId id="1537" r:id="rId31"/>
    <p:sldId id="1534" r:id="rId32"/>
    <p:sldId id="1535" r:id="rId33"/>
    <p:sldId id="1520" r:id="rId34"/>
    <p:sldId id="1455" r:id="rId35"/>
    <p:sldId id="1456" r:id="rId36"/>
    <p:sldId id="1457" r:id="rId37"/>
    <p:sldId id="1458" r:id="rId38"/>
    <p:sldId id="1466" r:id="rId39"/>
    <p:sldId id="1467" r:id="rId40"/>
    <p:sldId id="1468" r:id="rId41"/>
    <p:sldId id="1469" r:id="rId42"/>
    <p:sldId id="1470" r:id="rId43"/>
    <p:sldId id="268" r:id="rId44"/>
    <p:sldId id="269" r:id="rId45"/>
    <p:sldId id="270" r:id="rId46"/>
    <p:sldId id="271" r:id="rId47"/>
    <p:sldId id="273" r:id="rId48"/>
    <p:sldId id="274" r:id="rId49"/>
    <p:sldId id="275" r:id="rId50"/>
    <p:sldId id="276" r:id="rId51"/>
    <p:sldId id="277" r:id="rId52"/>
    <p:sldId id="1574" r:id="rId53"/>
    <p:sldId id="278" r:id="rId54"/>
    <p:sldId id="279" r:id="rId55"/>
    <p:sldId id="1577" r:id="rId56"/>
    <p:sldId id="280" r:id="rId57"/>
    <p:sldId id="281" r:id="rId58"/>
    <p:sldId id="282" r:id="rId59"/>
    <p:sldId id="300" r:id="rId60"/>
    <p:sldId id="283" r:id="rId61"/>
    <p:sldId id="284" r:id="rId62"/>
    <p:sldId id="285" r:id="rId63"/>
    <p:sldId id="286" r:id="rId64"/>
    <p:sldId id="287" r:id="rId65"/>
    <p:sldId id="288" r:id="rId66"/>
    <p:sldId id="289" r:id="rId67"/>
    <p:sldId id="290" r:id="rId68"/>
    <p:sldId id="291" r:id="rId69"/>
    <p:sldId id="292" r:id="rId70"/>
    <p:sldId id="295" r:id="rId71"/>
    <p:sldId id="296" r:id="rId72"/>
    <p:sldId id="1538" r:id="rId73"/>
    <p:sldId id="302" r:id="rId74"/>
    <p:sldId id="303" r:id="rId75"/>
    <p:sldId id="305" r:id="rId76"/>
    <p:sldId id="306" r:id="rId77"/>
    <p:sldId id="307" r:id="rId78"/>
    <p:sldId id="298" r:id="rId79"/>
    <p:sldId id="310" r:id="rId80"/>
    <p:sldId id="299" r:id="rId81"/>
    <p:sldId id="260" r:id="rId82"/>
    <p:sldId id="1539" r:id="rId83"/>
    <p:sldId id="1540" r:id="rId84"/>
    <p:sldId id="1541" r:id="rId85"/>
    <p:sldId id="1542" r:id="rId86"/>
    <p:sldId id="1543" r:id="rId87"/>
    <p:sldId id="1545" r:id="rId88"/>
    <p:sldId id="1544" r:id="rId89"/>
    <p:sldId id="1546" r:id="rId90"/>
    <p:sldId id="1550" r:id="rId91"/>
    <p:sldId id="1547" r:id="rId92"/>
    <p:sldId id="1551" r:id="rId93"/>
    <p:sldId id="1548" r:id="rId94"/>
    <p:sldId id="1549" r:id="rId95"/>
    <p:sldId id="1556" r:id="rId96"/>
    <p:sldId id="1552" r:id="rId97"/>
    <p:sldId id="1553" r:id="rId98"/>
    <p:sldId id="1557" r:id="rId99"/>
    <p:sldId id="1554" r:id="rId100"/>
    <p:sldId id="1558" r:id="rId101"/>
    <p:sldId id="1563" r:id="rId102"/>
    <p:sldId id="1564" r:id="rId103"/>
    <p:sldId id="1559" r:id="rId104"/>
    <p:sldId id="1560" r:id="rId105"/>
    <p:sldId id="1561" r:id="rId106"/>
    <p:sldId id="1562" r:id="rId107"/>
    <p:sldId id="1555" r:id="rId108"/>
    <p:sldId id="1565" r:id="rId109"/>
    <p:sldId id="1567" r:id="rId110"/>
    <p:sldId id="1568" r:id="rId111"/>
    <p:sldId id="258" r:id="rId11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262324"/>
    <a:srgbClr val="D72E40"/>
    <a:srgbClr val="0C3873"/>
    <a:srgbClr val="003366"/>
    <a:srgbClr val="0C3F70"/>
    <a:srgbClr val="0E349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26"/>
    <p:restoredTop sz="94621"/>
  </p:normalViewPr>
  <p:slideViewPr>
    <p:cSldViewPr snapToObjects="1">
      <p:cViewPr varScale="1">
        <p:scale>
          <a:sx n="119" d="100"/>
          <a:sy n="119" d="100"/>
        </p:scale>
        <p:origin x="888" y="19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AD723B9-BFBC-334C-9EC1-2EC2875E401D}" type="datetime1">
              <a:rPr lang="en-US" altLang="en-US"/>
              <a:pPr>
                <a:defRPr/>
              </a:pPr>
              <a:t>11/6/18</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468E552-B735-9E48-BB22-06223BEDA983}" type="slidenum">
              <a:rPr lang="en-US" altLang="en-US"/>
              <a:pPr>
                <a:defRPr/>
              </a:pPr>
              <a:t>‹#›</a:t>
            </a:fld>
            <a:endParaRPr lang="en-US" altLang="en-US" dirty="0"/>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D2CB2578-42E9-6348-9AF8-BC4D094AAACA}" type="datetime1">
              <a:rPr lang="en-US" altLang="en-US"/>
              <a:pPr>
                <a:defRPr/>
              </a:pPr>
              <a:t>11/6/18</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109" charset="0"/>
                <a:ea typeface="ＭＳ Ｐゴシック" pitchFamily="-109" charset="-128"/>
                <a:cs typeface="ＭＳ Ｐゴシック" pitchFamily="-109"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5B40BD8F-F339-8342-9A88-BA7AE5C9E2D0}" type="slidenum">
              <a:rPr lang="en-US" altLang="en-US"/>
              <a:pPr>
                <a:defRPr/>
              </a:pPr>
              <a:t>‹#›</a:t>
            </a:fld>
            <a:endParaRPr lang="en-US" alt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a:latin typeface="Arial"/>
                <a:cs typeface="Helvetic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solidFill>
                  <a:srgbClr val="404040"/>
                </a:solidFill>
                <a:latin typeface="Arial"/>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395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0" y="1447800"/>
            <a:ext cx="9144000" cy="1588"/>
          </a:xfrm>
          <a:prstGeom prst="line">
            <a:avLst/>
          </a:prstGeom>
          <a:ln>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1C226C16-752C-1E4C-9CBA-867FABCEAE41}" type="slidenum">
              <a:rPr lang="en-US" altLang="en-US"/>
              <a:pPr>
                <a:defRPr/>
              </a:pPr>
              <a:t>‹#›</a:t>
            </a:fld>
            <a:endParaRPr lang="en-US" altLang="en-US" dirty="0"/>
          </a:p>
        </p:txBody>
      </p:sp>
    </p:spTree>
    <p:extLst>
      <p:ext uri="{BB962C8B-B14F-4D97-AF65-F5344CB8AC3E}">
        <p14:creationId xmlns:p14="http://schemas.microsoft.com/office/powerpoint/2010/main" val="29733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400">
                <a:latin typeface="Arial"/>
              </a:defRPr>
            </a:lvl1pPr>
            <a:lvl2pPr>
              <a:defRPr sz="2000">
                <a:latin typeface="Arial"/>
              </a:defRPr>
            </a:lvl2pPr>
            <a:lvl3pPr>
              <a:defRPr sz="2000">
                <a:latin typeface="Arial"/>
              </a:defRPr>
            </a:lvl3pPr>
            <a:lvl4pPr>
              <a:defRPr sz="1800">
                <a:latin typeface="Arial"/>
              </a:defRPr>
            </a:lvl4pPr>
            <a:lvl5pPr>
              <a:defRPr sz="1800">
                <a:latin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smtClean="0">
                <a:solidFill>
                  <a:srgbClr val="FFFFFF"/>
                </a:solidFill>
              </a:defRPr>
            </a:lvl1pPr>
          </a:lstStyle>
          <a:p>
            <a:pPr>
              <a:defRPr/>
            </a:pPr>
            <a:fld id="{85541AA0-0AD3-F246-8BA9-F1DA110B2139}" type="slidenum">
              <a:rPr lang="en-US" altLang="en-US"/>
              <a:pPr>
                <a:defRPr/>
              </a:pPr>
              <a:t>‹#›</a:t>
            </a:fld>
            <a:endParaRPr lang="en-US" altLang="en-US" dirty="0"/>
          </a:p>
        </p:txBody>
      </p:sp>
    </p:spTree>
    <p:extLst>
      <p:ext uri="{BB962C8B-B14F-4D97-AF65-F5344CB8AC3E}">
        <p14:creationId xmlns:p14="http://schemas.microsoft.com/office/powerpoint/2010/main" val="76914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smtClean="0">
                <a:solidFill>
                  <a:srgbClr val="FFFFFF"/>
                </a:solidFill>
              </a:defRPr>
            </a:lvl1pPr>
          </a:lstStyle>
          <a:p>
            <a:pPr>
              <a:defRPr/>
            </a:pPr>
            <a:fld id="{E7F4E1B2-1415-EC42-936D-DC4B70CDDD86}" type="slidenum">
              <a:rPr lang="en-US" altLang="en-US"/>
              <a:pPr>
                <a:defRPr/>
              </a:pPr>
              <a:t>‹#›</a:t>
            </a:fld>
            <a:endParaRPr lang="en-US" altLang="en-US" dirty="0"/>
          </a:p>
        </p:txBody>
      </p:sp>
    </p:spTree>
    <p:extLst>
      <p:ext uri="{BB962C8B-B14F-4D97-AF65-F5344CB8AC3E}">
        <p14:creationId xmlns:p14="http://schemas.microsoft.com/office/powerpoint/2010/main" val="206619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EAC32396-65C2-F243-ACE6-8EAA81F1A56A}" type="slidenum">
              <a:rPr lang="en-US" altLang="en-US"/>
              <a:pPr>
                <a:defRPr/>
              </a:pPr>
              <a:t>‹#›</a:t>
            </a:fld>
            <a:endParaRPr lang="en-US" alt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rot="5400000" flipH="1" flipV="1">
            <a:off x="3490118" y="3063082"/>
            <a:ext cx="6126163" cy="0"/>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AD0EDF47-ACA2-684F-B784-FBE4AC48202E}" type="slidenum">
              <a:rPr lang="en-US" altLang="en-US"/>
              <a:pPr>
                <a:defRPr/>
              </a:pPr>
              <a:t>‹#›</a:t>
            </a:fld>
            <a:endParaRPr lang="en-US" altLang="en-US" dirty="0"/>
          </a:p>
        </p:txBody>
      </p:sp>
    </p:spTree>
    <p:extLst>
      <p:ext uri="{BB962C8B-B14F-4D97-AF65-F5344CB8AC3E}">
        <p14:creationId xmlns:p14="http://schemas.microsoft.com/office/powerpoint/2010/main" val="103506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62288" cy="6913181"/>
          </a:xfrm>
          <a:prstGeom prst="rect">
            <a:avLst/>
          </a:prstGeom>
          <a:gradFill flip="none" rotWithShape="1">
            <a:gsLst>
              <a:gs pos="25000">
                <a:srgbClr val="0C3873"/>
              </a:gs>
              <a:gs pos="100000">
                <a:srgbClr val="003366">
                  <a:alpha val="7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latin typeface="Arial"/>
              <a:ea typeface="ＭＳ Ｐゴシック" pitchFamily="-109" charset="-128"/>
              <a:cs typeface="ＭＳ Ｐゴシック" pitchFamily="-109" charset="-128"/>
            </a:endParaRPr>
          </a:p>
        </p:txBody>
      </p:sp>
      <p:pic>
        <p:nvPicPr>
          <p:cNvPr id="5" name="Picture 7" descr="Manhattan Skyscrapers-1.jpg"/>
          <p:cNvPicPr>
            <a:picLocks noChangeAspect="1"/>
          </p:cNvPicPr>
          <p:nvPr userDrawn="1"/>
        </p:nvPicPr>
        <p:blipFill>
          <a:blip r:embed="rId2">
            <a:extLst>
              <a:ext uri="{28A0092B-C50C-407E-A947-70E740481C1C}">
                <a14:useLocalDpi xmlns:a14="http://schemas.microsoft.com/office/drawing/2010/main" val="0"/>
              </a:ext>
            </a:extLst>
          </a:blip>
          <a:srcRect t="11980"/>
          <a:stretch>
            <a:fillRect/>
          </a:stretch>
        </p:blipFill>
        <p:spPr bwMode="auto">
          <a:xfrm>
            <a:off x="0" y="3844925"/>
            <a:ext cx="91440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dvisors Logo Revers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62700"/>
            <a:ext cx="25606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990600"/>
            <a:ext cx="7772400" cy="1470025"/>
          </a:xfrm>
        </p:spPr>
        <p:txBody>
          <a:bodyPr/>
          <a:lstStyle>
            <a:lvl1pPr>
              <a:defRPr>
                <a:solidFill>
                  <a:schemeClr val="bg1"/>
                </a:solidFill>
                <a:latin typeface="Arial"/>
                <a:cs typeface="Helvetica"/>
              </a:defRPr>
            </a:lvl1pPr>
          </a:lstStyle>
          <a:p>
            <a:r>
              <a:rPr lang="en-US" dirty="0"/>
              <a:t>Click to edit Master title style</a:t>
            </a:r>
          </a:p>
        </p:txBody>
      </p:sp>
      <p:sp>
        <p:nvSpPr>
          <p:cNvPr id="3" name="Subtitle 2"/>
          <p:cNvSpPr>
            <a:spLocks noGrp="1"/>
          </p:cNvSpPr>
          <p:nvPr>
            <p:ph type="subTitle" idx="1"/>
          </p:nvPr>
        </p:nvSpPr>
        <p:spPr>
          <a:xfrm>
            <a:off x="1524000" y="2613025"/>
            <a:ext cx="6400800" cy="892175"/>
          </a:xfrm>
        </p:spPr>
        <p:txBody>
          <a:bodyPr/>
          <a:lstStyle>
            <a:lvl1pPr marL="0" indent="0" algn="ctr">
              <a:buNone/>
              <a:defRPr>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5900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Manhattan Skyscrapers-1.jpg"/>
          <p:cNvPicPr>
            <a:picLocks noChangeAspect="1"/>
          </p:cNvPicPr>
          <p:nvPr userDrawn="1"/>
        </p:nvPicPr>
        <p:blipFill>
          <a:blip r:embed="rId2">
            <a:extLst>
              <a:ext uri="{28A0092B-C50C-407E-A947-70E740481C1C}">
                <a14:useLocalDpi xmlns:a14="http://schemas.microsoft.com/office/drawing/2010/main" val="0"/>
              </a:ext>
            </a:extLst>
          </a:blip>
          <a:srcRect t="11980"/>
          <a:stretch>
            <a:fillRect/>
          </a:stretch>
        </p:blipFill>
        <p:spPr bwMode="auto">
          <a:xfrm>
            <a:off x="0" y="3844925"/>
            <a:ext cx="91440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dvisors 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02375"/>
            <a:ext cx="2193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990600"/>
            <a:ext cx="7772400" cy="1470025"/>
          </a:xfrm>
        </p:spPr>
        <p:txBody>
          <a:bodyPr/>
          <a:lstStyle>
            <a:lvl1pPr>
              <a:defRPr b="1" i="0">
                <a:solidFill>
                  <a:srgbClr val="0C3873"/>
                </a:solidFill>
                <a:latin typeface="Arial"/>
                <a:cs typeface="Helvetica"/>
              </a:defRPr>
            </a:lvl1pPr>
          </a:lstStyle>
          <a:p>
            <a:r>
              <a:rPr lang="en-US" dirty="0"/>
              <a:t>Click to edit Master title style</a:t>
            </a:r>
          </a:p>
        </p:txBody>
      </p:sp>
      <p:sp>
        <p:nvSpPr>
          <p:cNvPr id="3" name="Subtitle 2"/>
          <p:cNvSpPr>
            <a:spLocks noGrp="1"/>
          </p:cNvSpPr>
          <p:nvPr>
            <p:ph type="subTitle" idx="1"/>
          </p:nvPr>
        </p:nvSpPr>
        <p:spPr>
          <a:xfrm>
            <a:off x="1524000" y="2613025"/>
            <a:ext cx="6400800" cy="892175"/>
          </a:xfrm>
        </p:spPr>
        <p:txBody>
          <a:bodyPr/>
          <a:lstStyle>
            <a:lvl1pPr marL="0" indent="0" algn="ctr">
              <a:buNone/>
              <a:defRPr>
                <a:solidFill>
                  <a:srgbClr val="0C3873"/>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7718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24000"/>
            <a:ext cx="9144000" cy="1588"/>
          </a:xfrm>
          <a:prstGeom prst="line">
            <a:avLst/>
          </a:prstGeom>
          <a:ln w="25400">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sz="3600">
                <a:latin typeface="Arial"/>
                <a:cs typeface="Helvetica"/>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charset="2"/>
              <a:buChar char="§"/>
              <a:defRPr sz="2400">
                <a:solidFill>
                  <a:srgbClr val="404040"/>
                </a:solidFill>
                <a:latin typeface="Arial"/>
                <a:cs typeface="Helvetica"/>
              </a:defRPr>
            </a:lvl1pPr>
            <a:lvl2pPr>
              <a:defRPr sz="2000">
                <a:solidFill>
                  <a:srgbClr val="404040"/>
                </a:solidFill>
                <a:latin typeface="Arial"/>
                <a:cs typeface="Helvetica"/>
              </a:defRPr>
            </a:lvl2pPr>
            <a:lvl3pPr>
              <a:buFont typeface="Wingdings" charset="2"/>
              <a:buChar char="§"/>
              <a:defRPr sz="2000">
                <a:solidFill>
                  <a:srgbClr val="404040"/>
                </a:solidFill>
                <a:latin typeface="Arial"/>
                <a:cs typeface="Helvetica"/>
              </a:defRPr>
            </a:lvl3pPr>
            <a:lvl4pPr>
              <a:defRPr sz="1800">
                <a:solidFill>
                  <a:srgbClr val="404040"/>
                </a:solidFill>
                <a:latin typeface="Arial"/>
                <a:cs typeface="Helvetica"/>
              </a:defRPr>
            </a:lvl4pPr>
            <a:lvl5pPr>
              <a:buFont typeface="Wingdings" charset="2"/>
              <a:buChar char="§"/>
              <a:defRPr sz="1800">
                <a:solidFill>
                  <a:srgbClr val="404040"/>
                </a:solidFill>
                <a:latin typeface="Arial"/>
                <a:cs typeface="Helvetica"/>
              </a:defRPr>
            </a:lvl5pPr>
            <a:lvl6pPr>
              <a:buFont typeface="Wingdings" charset="2"/>
              <a:buChar char="§"/>
              <a:defRPr sz="1800" baseline="0">
                <a:solidFill>
                  <a:srgbClr val="404040"/>
                </a:solidFill>
                <a:latin typeface="Arial"/>
                <a:cs typeface="Helvetica"/>
              </a:defRPr>
            </a:lvl6pPr>
            <a:lvl7pPr>
              <a:buFont typeface="Wingdings" charset="2"/>
              <a:buChar char="§"/>
              <a:defRPr sz="1800" baseline="0">
                <a:solidFill>
                  <a:srgbClr val="404040"/>
                </a:solidFill>
                <a:latin typeface="Arial"/>
                <a:cs typeface="Helvetica"/>
              </a:defRPr>
            </a:lvl7pPr>
            <a:lvl8pPr>
              <a:buFont typeface="Wingdings" charset="2"/>
              <a:buChar char="§"/>
              <a:defRPr sz="1800" baseline="0">
                <a:solidFill>
                  <a:srgbClr val="404040"/>
                </a:solidFill>
                <a:latin typeface="Arial"/>
                <a:cs typeface="Helvetica"/>
              </a:defRPr>
            </a:lvl8pPr>
            <a:lvl9pPr>
              <a:buFont typeface="Wingdings" charset="2"/>
              <a:buChar char="§"/>
              <a:defRPr sz="1800" baseline="0">
                <a:solidFill>
                  <a:srgbClr val="404040"/>
                </a:solidFill>
                <a:latin typeface="Arial"/>
                <a:cs typeface="Helvetica"/>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Slide Number Placeholder 5"/>
          <p:cNvSpPr>
            <a:spLocks noGrp="1"/>
          </p:cNvSpPr>
          <p:nvPr>
            <p:ph type="sldNum" sz="quarter" idx="10"/>
          </p:nvPr>
        </p:nvSpPr>
        <p:spPr/>
        <p:txBody>
          <a:bodyPr/>
          <a:lstStyle>
            <a:lvl1pPr>
              <a:defRPr smtClean="0">
                <a:solidFill>
                  <a:srgbClr val="FFFFFF"/>
                </a:solidFill>
              </a:defRPr>
            </a:lvl1pPr>
          </a:lstStyle>
          <a:p>
            <a:pPr>
              <a:defRPr/>
            </a:pPr>
            <a:fld id="{7B7B7820-71BC-D745-8E29-FE5845215BEB}" type="slidenum">
              <a:rPr lang="en-US" altLang="en-US"/>
              <a:pPr>
                <a:defRPr/>
              </a:pPr>
              <a:t>‹#›</a:t>
            </a:fld>
            <a:endParaRPr lang="en-US" altLang="en-US" dirty="0"/>
          </a:p>
        </p:txBody>
      </p:sp>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5943600" cy="1143000"/>
          </a:xfrm>
        </p:spPr>
        <p:txBody>
          <a:bodyPr/>
          <a:lstStyle>
            <a:lvl1pPr algn="l">
              <a:defRPr sz="3600">
                <a:latin typeface="Arial"/>
                <a:cs typeface="Helvetica"/>
              </a:defRPr>
            </a:lvl1pPr>
          </a:lstStyle>
          <a:p>
            <a:r>
              <a:rPr lang="en-US" dirty="0"/>
              <a:t>Click to edit Master title style</a:t>
            </a:r>
          </a:p>
        </p:txBody>
      </p:sp>
      <p:sp>
        <p:nvSpPr>
          <p:cNvPr id="3" name="Content Placeholder 2"/>
          <p:cNvSpPr>
            <a:spLocks noGrp="1"/>
          </p:cNvSpPr>
          <p:nvPr>
            <p:ph idx="1"/>
          </p:nvPr>
        </p:nvSpPr>
        <p:spPr>
          <a:xfrm>
            <a:off x="457200" y="1600200"/>
            <a:ext cx="5943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smtClean="0">
                <a:solidFill>
                  <a:srgbClr val="FFFFFF"/>
                </a:solidFill>
              </a:defRPr>
            </a:lvl1pPr>
          </a:lstStyle>
          <a:p>
            <a:pPr>
              <a:defRPr/>
            </a:pPr>
            <a:fld id="{97C53BBF-55ED-7E4A-BFF8-364E49427C81}" type="slidenum">
              <a:rPr lang="en-US" altLang="en-US"/>
              <a:pPr>
                <a:defRPr/>
              </a:pPr>
              <a:t>‹#›</a:t>
            </a:fld>
            <a:endParaRPr lang="en-US" alt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5" name="TextBox 8"/>
          <p:cNvSpPr txBox="1">
            <a:spLocks noChangeArrowheads="1"/>
          </p:cNvSpPr>
          <p:nvPr userDrawn="1"/>
        </p:nvSpPr>
        <p:spPr bwMode="auto">
          <a:xfrm>
            <a:off x="6553200" y="19050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dirty="0"/>
              <a:t>Insert Picture Here  -- Delete text box.  Image size:  3.5 by 6.8</a:t>
            </a:r>
          </a:p>
        </p:txBody>
      </p:sp>
      <p:sp>
        <p:nvSpPr>
          <p:cNvPr id="2" name="Title 1"/>
          <p:cNvSpPr>
            <a:spLocks noGrp="1"/>
          </p:cNvSpPr>
          <p:nvPr>
            <p:ph type="title"/>
          </p:nvPr>
        </p:nvSpPr>
        <p:spPr>
          <a:xfrm>
            <a:off x="457200" y="274638"/>
            <a:ext cx="5181600" cy="1143000"/>
          </a:xfr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600200"/>
            <a:ext cx="5181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smtClean="0">
                <a:solidFill>
                  <a:srgbClr val="FFFFFF"/>
                </a:solidFill>
              </a:defRPr>
            </a:lvl1pPr>
          </a:lstStyle>
          <a:p>
            <a:pPr>
              <a:defRPr/>
            </a:pPr>
            <a:fld id="{E19B8ADD-E6CD-9C43-9873-8779378388F9}" type="slidenum">
              <a:rPr lang="en-US" altLang="en-US"/>
              <a:pPr>
                <a:defRPr/>
              </a:pPr>
              <a:t>‹#›</a:t>
            </a:fld>
            <a:endParaRPr lang="en-US" alt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cxnSp>
        <p:nvCxnSpPr>
          <p:cNvPr id="4" name="Straight Connector 3"/>
          <p:cNvCxnSpPr/>
          <p:nvPr userDrawn="1"/>
        </p:nvCxnSpPr>
        <p:spPr>
          <a:xfrm>
            <a:off x="-2540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60800"/>
            <a:ext cx="9169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userDrawn="1"/>
        </p:nvSpPr>
        <p:spPr bwMode="auto">
          <a:xfrm>
            <a:off x="1447800" y="4191000"/>
            <a:ext cx="541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dirty="0"/>
              <a:t>Insert picture here.  Delete text box.  Image size:  10 x 2.7  </a:t>
            </a:r>
          </a:p>
        </p:txBody>
      </p:sp>
      <p:sp>
        <p:nvSpPr>
          <p:cNvPr id="2" name="Title 1"/>
          <p:cNvSpPr>
            <a:spLocks noGrp="1"/>
          </p:cNvSpPr>
          <p:nvPr>
            <p:ph type="title"/>
          </p:nvPr>
        </p:nvSpPr>
        <p:spPr>
          <a:xfrm>
            <a:off x="457200" y="274638"/>
            <a:ext cx="7620000" cy="1143000"/>
          </a:xfr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600201"/>
            <a:ext cx="7620000" cy="213360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smtClean="0">
                <a:solidFill>
                  <a:srgbClr val="FFFFFF"/>
                </a:solidFill>
              </a:defRPr>
            </a:lvl1pPr>
          </a:lstStyle>
          <a:p>
            <a:pPr>
              <a:defRPr/>
            </a:pPr>
            <a:fld id="{7FC8074E-007A-BC4C-8F4E-FD2AAA6EDFA1}" type="slidenum">
              <a:rPr lang="en-US" altLang="en-US"/>
              <a:pPr>
                <a:defRPr/>
              </a:pPr>
              <a:t>‹#›</a:t>
            </a:fld>
            <a:endParaRPr lang="en-US" alt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0"/>
            <a:endParaRPr lang="en-US" dirty="0"/>
          </a:p>
        </p:txBody>
      </p:sp>
      <p:sp>
        <p:nvSpPr>
          <p:cNvPr id="4"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1B1DE1D6-C409-1C4E-9E4B-05A7AA047561}" type="slidenum">
              <a:rPr lang="en-US" altLang="en-US"/>
              <a:pPr>
                <a:defRPr/>
              </a:pPr>
              <a:t>‹#›</a:t>
            </a:fld>
            <a:endParaRPr lang="en-US" altLang="en-US" dirty="0"/>
          </a:p>
        </p:txBody>
      </p:sp>
    </p:spTree>
    <p:extLst>
      <p:ext uri="{BB962C8B-B14F-4D97-AF65-F5344CB8AC3E}">
        <p14:creationId xmlns:p14="http://schemas.microsoft.com/office/powerpoint/2010/main" val="36875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0EA7859B-8C5B-C84A-A38B-47A9F34C1AB2}" type="slidenum">
              <a:rPr lang="en-US" altLang="en-US"/>
              <a:pPr>
                <a:defRPr/>
              </a:pPr>
              <a:t>‹#›</a:t>
            </a:fld>
            <a:endParaRPr lang="en-US" alt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9C2AA8D8-44F3-DA45-BCE0-100BAF3D9104}" type="slidenum">
              <a:rPr lang="en-US" altLang="en-US"/>
              <a:pPr>
                <a:defRPr/>
              </a:pPr>
              <a:t>‹#›</a:t>
            </a:fld>
            <a:endParaRPr lang="en-US" alt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p:cNvSpPr/>
          <p:nvPr userDrawn="1"/>
        </p:nvSpPr>
        <p:spPr>
          <a:xfrm>
            <a:off x="457200" y="1752600"/>
            <a:ext cx="8229600" cy="3979863"/>
          </a:xfrm>
          <a:prstGeom prst="rect">
            <a:avLst/>
          </a:prstGeom>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150000"/>
              </a:lnSpc>
              <a:defRPr/>
            </a:pPr>
            <a:r>
              <a:rPr lang="en-US" altLang="en-US" sz="1400" dirty="0">
                <a:solidFill>
                  <a:srgbClr val="404040"/>
                </a:solidFill>
              </a:rPr>
              <a:t>The services of Chapman Strategic Advisors LLC do not include legal services and the protections of the client-lawyer relationship will not exist. Only Chapman and Cutler LLP can provide legal services, if retained pursuant to a separate engagement agreement with a client. This document has been prepared by Chapman Strategic Advisors LLC for informational purposes only. It is general in nature and based on authorities that are subject to change. It is not intended as a recommendation or advice with respect to municipal financial products or the issuance of municipal securities. Accordingly, readers should consult with, and seek the advice of, their own independent registered municipal advisor with respect to any individual situation that involves the material contained in this document, the application of such material to their specific circumstances, or any questions relating to their own affairs that may be raised by such material.</a:t>
            </a:r>
          </a:p>
          <a:p>
            <a:pPr eaLnBrk="1" hangingPunct="1">
              <a:lnSpc>
                <a:spcPct val="150000"/>
              </a:lnSpc>
              <a:defRPr/>
            </a:pPr>
            <a:endParaRPr lang="en-US" altLang="en-US" sz="1400" dirty="0">
              <a:solidFill>
                <a:srgbClr val="404040"/>
              </a:solidFill>
            </a:endParaRPr>
          </a:p>
          <a:p>
            <a:pPr eaLnBrk="1" hangingPunct="1">
              <a:lnSpc>
                <a:spcPct val="150000"/>
              </a:lnSpc>
              <a:defRPr/>
            </a:pPr>
            <a:r>
              <a:rPr lang="en-US" altLang="en-US" sz="1100" dirty="0">
                <a:solidFill>
                  <a:srgbClr val="404040"/>
                </a:solidFill>
              </a:rPr>
              <a:t>© 2018 Chapman Strategic Advisors LLC</a:t>
            </a:r>
          </a:p>
        </p:txBody>
      </p:sp>
      <p:cxnSp>
        <p:nvCxnSpPr>
          <p:cNvPr id="3" name="Straight Connector 2"/>
          <p:cNvCxnSpPr/>
          <p:nvPr userDrawn="1"/>
        </p:nvCxnSpPr>
        <p:spPr>
          <a:xfrm>
            <a:off x="0" y="14478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A6BFA6AA-DB4C-D841-9A48-3E60621E9A3D}" type="slidenum">
              <a:rPr lang="en-US" altLang="en-US"/>
              <a:pPr>
                <a:defRPr/>
              </a:pPr>
              <a:t>‹#›</a:t>
            </a:fld>
            <a:endParaRPr lang="en-US" altLang="en-US" dirty="0"/>
          </a:p>
        </p:txBody>
      </p:sp>
    </p:spTree>
    <p:extLst>
      <p:ext uri="{BB962C8B-B14F-4D97-AF65-F5344CB8AC3E}">
        <p14:creationId xmlns:p14="http://schemas.microsoft.com/office/powerpoint/2010/main" val="110934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Rectangle 5"/>
          <p:cNvSpPr/>
          <p:nvPr userDrawn="1"/>
        </p:nvSpPr>
        <p:spPr>
          <a:xfrm>
            <a:off x="0" y="6117019"/>
            <a:ext cx="9162288" cy="740981"/>
          </a:xfrm>
          <a:prstGeom prst="rect">
            <a:avLst/>
          </a:prstGeom>
          <a:gradFill flip="none" rotWithShape="1">
            <a:gsLst>
              <a:gs pos="25000">
                <a:srgbClr val="0C3873"/>
              </a:gs>
              <a:gs pos="100000">
                <a:srgbClr val="003366">
                  <a:alpha val="7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latin typeface="Arial"/>
              <a:ea typeface="ＭＳ Ｐゴシック" pitchFamily="-109" charset="-128"/>
              <a:cs typeface="ＭＳ Ｐゴシック" pitchFamily="-109" charset="-128"/>
            </a:endParaRPr>
          </a:p>
        </p:txBody>
      </p:sp>
      <p:sp>
        <p:nvSpPr>
          <p:cNvPr id="7" name="Slide Number Placeholder 5"/>
          <p:cNvSpPr>
            <a:spLocks noGrp="1"/>
          </p:cNvSpPr>
          <p:nvPr>
            <p:ph type="sldNum" sz="quarter" idx="4"/>
          </p:nvPr>
        </p:nvSpPr>
        <p:spPr>
          <a:xfrm>
            <a:off x="6553200" y="64166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solidFill>
                  <a:schemeClr val="bg1"/>
                </a:solidFill>
              </a:defRPr>
            </a:lvl1pPr>
          </a:lstStyle>
          <a:p>
            <a:pPr>
              <a:defRPr/>
            </a:pPr>
            <a:fld id="{3ED100AE-1272-D246-9E7B-84103DA85B99}" type="slidenum">
              <a:rPr lang="en-US" altLang="en-US"/>
              <a:pPr>
                <a:defRPr/>
              </a:pPr>
              <a:t>‹#›</a:t>
            </a:fld>
            <a:endParaRPr lang="en-US" altLang="en-US" dirty="0"/>
          </a:p>
        </p:txBody>
      </p:sp>
      <p:pic>
        <p:nvPicPr>
          <p:cNvPr id="1032" name="Picture 7" descr="Advisors Logo Reverse.eps"/>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7363" y="6324600"/>
            <a:ext cx="25606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79" r:id="rId1"/>
    <p:sldLayoutId id="2147486580" r:id="rId2"/>
    <p:sldLayoutId id="2147486581" r:id="rId3"/>
    <p:sldLayoutId id="2147486582" r:id="rId4"/>
    <p:sldLayoutId id="2147486583" r:id="rId5"/>
    <p:sldLayoutId id="2147486584" r:id="rId6"/>
    <p:sldLayoutId id="2147486585" r:id="rId7"/>
    <p:sldLayoutId id="2147486586" r:id="rId8"/>
    <p:sldLayoutId id="2147486587" r:id="rId9"/>
    <p:sldLayoutId id="2147486588" r:id="rId10"/>
    <p:sldLayoutId id="2147486589" r:id="rId11"/>
    <p:sldLayoutId id="2147486590" r:id="rId12"/>
    <p:sldLayoutId id="2147486591" r:id="rId13"/>
    <p:sldLayoutId id="2147486592" r:id="rId14"/>
    <p:sldLayoutId id="2147486593" r:id="rId15"/>
  </p:sldLayoutIdLst>
  <p:hf hdr="0" ftr="0" dt="0"/>
  <p:txStyles>
    <p:titleStyle>
      <a:lvl1pPr algn="l" defTabSz="457200" rtl="0" eaLnBrk="0" fontAlgn="base" hangingPunct="0">
        <a:spcBef>
          <a:spcPct val="0"/>
        </a:spcBef>
        <a:spcAft>
          <a:spcPct val="0"/>
        </a:spcAft>
        <a:defRPr sz="3600" b="1" kern="1200">
          <a:solidFill>
            <a:srgbClr val="0C3873"/>
          </a:solidFill>
          <a:latin typeface="Arial"/>
          <a:ea typeface="ＭＳ Ｐゴシック" pitchFamily="-105" charset="-128"/>
          <a:cs typeface="Helvetica"/>
        </a:defRPr>
      </a:lvl1pPr>
      <a:lvl2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2pPr>
      <a:lvl3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3pPr>
      <a:lvl4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4pPr>
      <a:lvl5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Wingdings" charset="2"/>
        <a:buChar char="§"/>
        <a:defRPr sz="2400" kern="1200">
          <a:solidFill>
            <a:srgbClr val="404040"/>
          </a:solidFill>
          <a:latin typeface="Arial"/>
          <a:ea typeface="ＭＳ Ｐゴシック" pitchFamily="-105" charset="-128"/>
          <a:cs typeface="Helvetica"/>
        </a:defRPr>
      </a:lvl1pPr>
      <a:lvl2pPr marL="742950" indent="-285750" algn="l" defTabSz="457200" rtl="0" eaLnBrk="0" fontAlgn="base" hangingPunct="0">
        <a:spcBef>
          <a:spcPct val="20000"/>
        </a:spcBef>
        <a:spcAft>
          <a:spcPct val="0"/>
        </a:spcAft>
        <a:buFont typeface="Arial" charset="0"/>
        <a:buChar char="–"/>
        <a:defRPr sz="2000" kern="1200">
          <a:solidFill>
            <a:srgbClr val="404040"/>
          </a:solidFill>
          <a:latin typeface="Arial"/>
          <a:ea typeface="ＭＳ Ｐゴシック" pitchFamily="-105" charset="-128"/>
          <a:cs typeface="Helvetica"/>
        </a:defRPr>
      </a:lvl2pPr>
      <a:lvl3pPr marL="1143000" indent="-228600" algn="l" defTabSz="457200" rtl="0" eaLnBrk="0" fontAlgn="base" hangingPunct="0">
        <a:spcBef>
          <a:spcPct val="20000"/>
        </a:spcBef>
        <a:spcAft>
          <a:spcPct val="0"/>
        </a:spcAft>
        <a:buFont typeface="Wingdings" charset="2"/>
        <a:buChar char="§"/>
        <a:defRPr sz="2000" kern="1200">
          <a:solidFill>
            <a:srgbClr val="404040"/>
          </a:solidFill>
          <a:latin typeface="Arial"/>
          <a:ea typeface="ＭＳ Ｐゴシック" pitchFamily="-105" charset="-128"/>
          <a:cs typeface="Helvetica"/>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pitchFamily="-105" charset="-128"/>
          <a:cs typeface="Helvetica"/>
        </a:defRPr>
      </a:lvl4pPr>
      <a:lvl5pPr marL="2057400" indent="-228600" algn="l" defTabSz="457200" rtl="0" eaLnBrk="0" fontAlgn="base" hangingPunct="0">
        <a:spcBef>
          <a:spcPct val="20000"/>
        </a:spcBef>
        <a:spcAft>
          <a:spcPct val="0"/>
        </a:spcAft>
        <a:buFont typeface="Wingdings" charset="2"/>
        <a:buChar char="§"/>
        <a:defRPr kern="1200">
          <a:solidFill>
            <a:srgbClr val="404040"/>
          </a:solidFill>
          <a:latin typeface="Arial"/>
          <a:ea typeface="ＭＳ Ｐゴシック" pitchFamily="-105" charset="-128"/>
          <a:cs typeface="Helvetica"/>
        </a:defRPr>
      </a:lvl5pPr>
      <a:lvl6pPr marL="2514600" indent="-228600" algn="l" defTabSz="457200" rtl="0" eaLnBrk="1" latinLnBrk="0" hangingPunct="1">
        <a:spcBef>
          <a:spcPct val="20000"/>
        </a:spcBef>
        <a:buFont typeface="Wingdings" charset="2"/>
        <a:buChar char="§"/>
        <a:defRPr sz="1800" kern="1200">
          <a:solidFill>
            <a:srgbClr val="404040"/>
          </a:solidFill>
          <a:latin typeface="Arial"/>
          <a:ea typeface="+mn-ea"/>
          <a:cs typeface="Helvetica"/>
        </a:defRPr>
      </a:lvl6pPr>
      <a:lvl7pPr marL="2971800" indent="-228600" algn="l" defTabSz="457200" rtl="0" eaLnBrk="1" latinLnBrk="0" hangingPunct="1">
        <a:spcBef>
          <a:spcPct val="20000"/>
        </a:spcBef>
        <a:buFont typeface="Wingdings" charset="2"/>
        <a:buChar char="§"/>
        <a:defRPr sz="1800" kern="1200">
          <a:solidFill>
            <a:srgbClr val="404040"/>
          </a:solidFill>
          <a:latin typeface="Arial"/>
          <a:ea typeface="+mn-ea"/>
          <a:cs typeface="Helvetica"/>
        </a:defRPr>
      </a:lvl7pPr>
      <a:lvl8pPr marL="3429000" indent="-228600" algn="l" defTabSz="457200" rtl="0" eaLnBrk="1" latinLnBrk="0" hangingPunct="1">
        <a:spcBef>
          <a:spcPct val="20000"/>
        </a:spcBef>
        <a:buFont typeface="Wingdings" charset="2"/>
        <a:buChar char="§"/>
        <a:defRPr sz="1800" kern="1200">
          <a:solidFill>
            <a:srgbClr val="404040"/>
          </a:solidFill>
          <a:latin typeface="Arial"/>
          <a:ea typeface="+mn-ea"/>
          <a:cs typeface="Helvetica"/>
        </a:defRPr>
      </a:lvl8pPr>
      <a:lvl9pPr marL="3886200" indent="-228600" algn="l" defTabSz="457200" rtl="0" eaLnBrk="1" latinLnBrk="0" hangingPunct="1">
        <a:spcBef>
          <a:spcPct val="20000"/>
        </a:spcBef>
        <a:buFont typeface="Wingdings" charset="2"/>
        <a:buChar char="§"/>
        <a:defRPr sz="1800" kern="1200" baseline="0">
          <a:solidFill>
            <a:srgbClr val="404040"/>
          </a:solidFill>
          <a:latin typeface="Arial"/>
          <a:ea typeface="+mn-ea"/>
          <a:cs typeface="Helvetic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a:ea typeface="ＭＳ Ｐゴシック" pitchFamily="-106" charset="-128"/>
                <a:cs typeface="ＭＳ Ｐゴシック" pitchFamily="-106"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a:ea typeface="ＭＳ Ｐゴシック" pitchFamily="-106" charset="-128"/>
                <a:cs typeface="ＭＳ Ｐゴシック" pitchFamily="-106"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41F9A2B-CA2B-3341-A798-0986FBE6D17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594" r:id="rId1"/>
    <p:sldLayoutId id="2147486595" r:id="rId2"/>
  </p:sldLayoutIdLst>
  <p:hf hdr="0" ftr="0" dt="0"/>
  <p:txStyles>
    <p:titleStyle>
      <a:lvl1pPr algn="ctr" defTabSz="457200" rtl="0" eaLnBrk="0" fontAlgn="base" hangingPunct="0">
        <a:spcBef>
          <a:spcPct val="0"/>
        </a:spcBef>
        <a:spcAft>
          <a:spcPct val="0"/>
        </a:spcAft>
        <a:defRPr sz="4400" kern="1200">
          <a:solidFill>
            <a:schemeClr val="tx1"/>
          </a:solidFill>
          <a:latin typeface="Arial"/>
          <a:ea typeface="ＭＳ Ｐゴシック" pitchFamily="-106" charset="-128"/>
          <a:cs typeface="Helvetica"/>
        </a:defRPr>
      </a:lvl1pPr>
      <a:lvl2pPr algn="ctr" defTabSz="457200" rtl="0" eaLnBrk="0" fontAlgn="base" hangingPunct="0">
        <a:spcBef>
          <a:spcPct val="0"/>
        </a:spcBef>
        <a:spcAft>
          <a:spcPct val="0"/>
        </a:spcAft>
        <a:defRPr sz="4400">
          <a:solidFill>
            <a:schemeClr val="tx1"/>
          </a:solidFill>
          <a:latin typeface="Arial" pitchFamily="-106" charset="0"/>
          <a:ea typeface="ＭＳ Ｐゴシック" pitchFamily="-106" charset="-128"/>
          <a:cs typeface="Helvetica" charset="0"/>
        </a:defRPr>
      </a:lvl2pPr>
      <a:lvl3pPr algn="ctr" defTabSz="457200" rtl="0" eaLnBrk="0" fontAlgn="base" hangingPunct="0">
        <a:spcBef>
          <a:spcPct val="0"/>
        </a:spcBef>
        <a:spcAft>
          <a:spcPct val="0"/>
        </a:spcAft>
        <a:defRPr sz="4400">
          <a:solidFill>
            <a:schemeClr val="tx1"/>
          </a:solidFill>
          <a:latin typeface="Arial" pitchFamily="-106" charset="0"/>
          <a:ea typeface="ＭＳ Ｐゴシック" pitchFamily="-106" charset="-128"/>
          <a:cs typeface="Helvetica" charset="0"/>
        </a:defRPr>
      </a:lvl3pPr>
      <a:lvl4pPr algn="ctr" defTabSz="457200" rtl="0" eaLnBrk="0" fontAlgn="base" hangingPunct="0">
        <a:spcBef>
          <a:spcPct val="0"/>
        </a:spcBef>
        <a:spcAft>
          <a:spcPct val="0"/>
        </a:spcAft>
        <a:defRPr sz="4400">
          <a:solidFill>
            <a:schemeClr val="tx1"/>
          </a:solidFill>
          <a:latin typeface="Arial" pitchFamily="-106" charset="0"/>
          <a:ea typeface="ＭＳ Ｐゴシック" pitchFamily="-106" charset="-128"/>
          <a:cs typeface="Helvetica" charset="0"/>
        </a:defRPr>
      </a:lvl4pPr>
      <a:lvl5pPr algn="ctr" defTabSz="457200" rtl="0" eaLnBrk="0" fontAlgn="base" hangingPunct="0">
        <a:spcBef>
          <a:spcPct val="0"/>
        </a:spcBef>
        <a:spcAft>
          <a:spcPct val="0"/>
        </a:spcAft>
        <a:defRPr sz="4400">
          <a:solidFill>
            <a:schemeClr val="tx1"/>
          </a:solidFill>
          <a:latin typeface="Arial" pitchFamily="-106" charset="0"/>
          <a:ea typeface="ＭＳ Ｐゴシック" pitchFamily="-106" charset="-128"/>
          <a:cs typeface="Helvetica" charset="0"/>
        </a:defRPr>
      </a:lvl5pPr>
      <a:lvl6pPr marL="457200" algn="ctr" defTabSz="457200" rtl="0" fontAlgn="base">
        <a:spcBef>
          <a:spcPct val="0"/>
        </a:spcBef>
        <a:spcAft>
          <a:spcPct val="0"/>
        </a:spcAft>
        <a:defRPr sz="4400">
          <a:solidFill>
            <a:schemeClr val="tx1"/>
          </a:solidFill>
          <a:latin typeface="Arial" pitchFamily="-106" charset="0"/>
          <a:ea typeface="ＭＳ Ｐゴシック" pitchFamily="-106" charset="-128"/>
        </a:defRPr>
      </a:lvl6pPr>
      <a:lvl7pPr marL="914400" algn="ctr" defTabSz="457200" rtl="0" fontAlgn="base">
        <a:spcBef>
          <a:spcPct val="0"/>
        </a:spcBef>
        <a:spcAft>
          <a:spcPct val="0"/>
        </a:spcAft>
        <a:defRPr sz="4400">
          <a:solidFill>
            <a:schemeClr val="tx1"/>
          </a:solidFill>
          <a:latin typeface="Arial" pitchFamily="-106" charset="0"/>
          <a:ea typeface="ＭＳ Ｐゴシック" pitchFamily="-106" charset="-128"/>
        </a:defRPr>
      </a:lvl7pPr>
      <a:lvl8pPr marL="1371600" algn="ctr" defTabSz="457200" rtl="0" fontAlgn="base">
        <a:spcBef>
          <a:spcPct val="0"/>
        </a:spcBef>
        <a:spcAft>
          <a:spcPct val="0"/>
        </a:spcAft>
        <a:defRPr sz="4400">
          <a:solidFill>
            <a:schemeClr val="tx1"/>
          </a:solidFill>
          <a:latin typeface="Arial" pitchFamily="-106" charset="0"/>
          <a:ea typeface="ＭＳ Ｐゴシック" pitchFamily="-106" charset="-128"/>
        </a:defRPr>
      </a:lvl8pPr>
      <a:lvl9pPr marL="1828800" algn="ctr" defTabSz="457200" rtl="0" fontAlgn="base">
        <a:spcBef>
          <a:spcPct val="0"/>
        </a:spcBef>
        <a:spcAft>
          <a:spcPct val="0"/>
        </a:spcAft>
        <a:defRPr sz="4400">
          <a:solidFill>
            <a:schemeClr val="tx1"/>
          </a:solidFill>
          <a:latin typeface="Arial" pitchFamily="-106" charset="0"/>
          <a:ea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pitchFamily="-106" charset="-128"/>
          <a:cs typeface="Helvetica"/>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6" charset="-128"/>
          <a:cs typeface="Helvetica"/>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6" charset="-128"/>
          <a:cs typeface="Helvetica"/>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pitchFamily="-106" charset="-128"/>
          <a:cs typeface="Helvetica"/>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pitchFamily="-106"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8"/>
          <p:cNvSpPr>
            <a:spLocks noGrp="1"/>
          </p:cNvSpPr>
          <p:nvPr>
            <p:ph type="ctrTitle"/>
          </p:nvPr>
        </p:nvSpPr>
        <p:spPr>
          <a:xfrm>
            <a:off x="692989" y="673320"/>
            <a:ext cx="7772400" cy="606035"/>
          </a:xfrm>
        </p:spPr>
        <p:txBody>
          <a:bodyPr/>
          <a:lstStyle/>
          <a:p>
            <a:r>
              <a:rPr lang="en-US" altLang="en-US" dirty="0">
                <a:latin typeface="Arial" charset="0"/>
                <a:ea typeface="ＭＳ Ｐゴシック" charset="-128"/>
                <a:cs typeface="Helvetica" charset="0"/>
              </a:rPr>
              <a:t>Truth in Accounting</a:t>
            </a:r>
          </a:p>
        </p:txBody>
      </p:sp>
      <p:sp>
        <p:nvSpPr>
          <p:cNvPr id="20482" name="Subtitle 9"/>
          <p:cNvSpPr>
            <a:spLocks noGrp="1"/>
          </p:cNvSpPr>
          <p:nvPr>
            <p:ph type="subTitle" idx="1"/>
          </p:nvPr>
        </p:nvSpPr>
        <p:spPr>
          <a:xfrm>
            <a:off x="685800" y="4346575"/>
            <a:ext cx="7772400" cy="911225"/>
          </a:xfrm>
        </p:spPr>
        <p:txBody>
          <a:bodyPr/>
          <a:lstStyle/>
          <a:p>
            <a:r>
              <a:rPr lang="en-US" altLang="en-US" sz="2400" dirty="0">
                <a:latin typeface="Arial" charset="0"/>
                <a:ea typeface="ＭＳ Ｐゴシック" charset="-128"/>
                <a:cs typeface="Helvetica" charset="0"/>
              </a:rPr>
              <a:t>James E. Spiotto*</a:t>
            </a:r>
            <a:br>
              <a:rPr lang="en-US" altLang="en-US" sz="2400" dirty="0">
                <a:latin typeface="Arial" charset="0"/>
                <a:ea typeface="ＭＳ Ｐゴシック" charset="-128"/>
                <a:cs typeface="Helvetica" charset="0"/>
              </a:rPr>
            </a:br>
            <a:r>
              <a:rPr lang="en-US" altLang="en-US" sz="2400" dirty="0">
                <a:latin typeface="Arial" charset="0"/>
                <a:ea typeface="ＭＳ Ｐゴシック" charset="-128"/>
                <a:cs typeface="Helvetica" charset="0"/>
              </a:rPr>
              <a:t>November 5, 2018</a:t>
            </a:r>
          </a:p>
        </p:txBody>
      </p:sp>
      <p:sp>
        <p:nvSpPr>
          <p:cNvPr id="2" name="TextBox 1">
            <a:extLst>
              <a:ext uri="{FF2B5EF4-FFF2-40B4-BE49-F238E27FC236}">
                <a16:creationId xmlns:a16="http://schemas.microsoft.com/office/drawing/2014/main" id="{4ADEC1D1-28FC-5A48-85E4-F0C0FB316E20}"/>
              </a:ext>
            </a:extLst>
          </p:cNvPr>
          <p:cNvSpPr txBox="1"/>
          <p:nvPr/>
        </p:nvSpPr>
        <p:spPr>
          <a:xfrm>
            <a:off x="7239000" y="6324600"/>
            <a:ext cx="1447800" cy="230832"/>
          </a:xfrm>
          <a:prstGeom prst="rect">
            <a:avLst/>
          </a:prstGeom>
          <a:noFill/>
        </p:spPr>
        <p:txBody>
          <a:bodyPr wrap="square" rtlCol="0">
            <a:spAutoFit/>
          </a:bodyPr>
          <a:lstStyle/>
          <a:p>
            <a:pPr algn="r"/>
            <a:r>
              <a:rPr lang="en-US" sz="900" dirty="0">
                <a:solidFill>
                  <a:schemeClr val="bg1"/>
                </a:solidFill>
              </a:rPr>
              <a:t>4835-4229-8489</a:t>
            </a:r>
          </a:p>
        </p:txBody>
      </p:sp>
      <p:sp>
        <p:nvSpPr>
          <p:cNvPr id="5" name="TextBox 10">
            <a:extLst>
              <a:ext uri="{FF2B5EF4-FFF2-40B4-BE49-F238E27FC236}">
                <a16:creationId xmlns:a16="http://schemas.microsoft.com/office/drawing/2014/main" id="{B2404B17-DE05-894E-AE09-19CB0116C334}"/>
              </a:ext>
            </a:extLst>
          </p:cNvPr>
          <p:cNvSpPr txBox="1">
            <a:spLocks noChangeArrowheads="1"/>
          </p:cNvSpPr>
          <p:nvPr/>
        </p:nvSpPr>
        <p:spPr bwMode="auto">
          <a:xfrm>
            <a:off x="334963" y="5627667"/>
            <a:ext cx="8351837" cy="4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1125" indent="-109538"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algn="just">
              <a:lnSpc>
                <a:spcPts val="1000"/>
              </a:lnSpc>
            </a:pPr>
            <a:r>
              <a:rPr lang="en-US" altLang="en-US" sz="1000" dirty="0">
                <a:solidFill>
                  <a:srgbClr val="0C3873"/>
                </a:solidFill>
                <a:latin typeface="Arial" panose="020B0604020202020204" pitchFamily="34" charset="0"/>
                <a:cs typeface="Arial" panose="020B0604020202020204" pitchFamily="34" charset="0"/>
              </a:rPr>
              <a:t>*</a:t>
            </a:r>
            <a:r>
              <a:rPr lang="en-US" altLang="en-US" sz="800" dirty="0">
                <a:solidFill>
                  <a:srgbClr val="0C3873"/>
                </a:solidFill>
                <a:latin typeface="Arial" panose="020B0604020202020204" pitchFamily="34" charset="0"/>
                <a:cs typeface="Arial" panose="020B0604020202020204" pitchFamily="34" charset="0"/>
              </a:rPr>
              <a:t>	© 2018 by James E. Spiotto. All rights reserved. </a:t>
            </a:r>
            <a:r>
              <a:rPr lang="en-US" sz="800" dirty="0">
                <a:solidFill>
                  <a:srgbClr val="0C3873"/>
                </a:solidFill>
                <a:latin typeface="Arial" panose="020B0604020202020204" pitchFamily="34" charset="0"/>
                <a:ea typeface="Arial" charset="0"/>
                <a:cs typeface="Arial" panose="020B0604020202020204" pitchFamily="34" charset="0"/>
              </a:rPr>
              <a:t>This document is for informational purposes, general in nature and based on authorities that are subject to change. It is not intended as a recommendation or advice with regard to any action or inaction to be taken. The views expressed herein are solely those of the author and do not reflect the position, opinion or views of Chapman and Cutler LLP or Chapman Strategic Advisors LLC</a:t>
            </a:r>
            <a:endParaRPr lang="en-US" altLang="en-US" sz="800" dirty="0">
              <a:solidFill>
                <a:srgbClr val="0C3873"/>
              </a:solidFill>
              <a:latin typeface="Arial" panose="020B0604020202020204" pitchFamily="34" charset="0"/>
              <a:cs typeface="Arial" panose="020B0604020202020204" pitchFamily="34" charset="0"/>
            </a:endParaRPr>
          </a:p>
        </p:txBody>
      </p:sp>
      <p:sp>
        <p:nvSpPr>
          <p:cNvPr id="6" name="Title 8">
            <a:extLst>
              <a:ext uri="{FF2B5EF4-FFF2-40B4-BE49-F238E27FC236}">
                <a16:creationId xmlns:a16="http://schemas.microsoft.com/office/drawing/2014/main" id="{CE2F00E2-81AD-4146-ABCE-893F211CC896}"/>
              </a:ext>
            </a:extLst>
          </p:cNvPr>
          <p:cNvSpPr txBox="1">
            <a:spLocks/>
          </p:cNvSpPr>
          <p:nvPr/>
        </p:nvSpPr>
        <p:spPr bwMode="auto">
          <a:xfrm>
            <a:off x="685800" y="2294626"/>
            <a:ext cx="7772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b="1" kern="1200">
                <a:solidFill>
                  <a:srgbClr val="0C3873"/>
                </a:solidFill>
                <a:latin typeface="Arial"/>
                <a:ea typeface="ＭＳ Ｐゴシック" pitchFamily="-105" charset="-128"/>
                <a:cs typeface="Helvetica"/>
              </a:defRPr>
            </a:lvl1pPr>
            <a:lvl2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2pPr>
            <a:lvl3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3pPr>
            <a:lvl4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4pPr>
            <a:lvl5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a:lstStyle>
          <a:p>
            <a:r>
              <a:rPr lang="en-US" altLang="en-US" sz="2800" b="0" dirty="0">
                <a:latin typeface="Arial" charset="0"/>
                <a:ea typeface="ＭＳ Ｐゴシック" charset="-128"/>
                <a:cs typeface="Helvetica" charset="0"/>
              </a:rPr>
              <a:t>When Needed, Public Pension Reforms Fail or Appear Legally Impossible, What Then?</a:t>
            </a:r>
          </a:p>
        </p:txBody>
      </p:sp>
      <p:sp>
        <p:nvSpPr>
          <p:cNvPr id="7" name="Title 8">
            <a:extLst>
              <a:ext uri="{FF2B5EF4-FFF2-40B4-BE49-F238E27FC236}">
                <a16:creationId xmlns:a16="http://schemas.microsoft.com/office/drawing/2014/main" id="{5F3786DE-819B-914D-B666-A16392F53AA0}"/>
              </a:ext>
            </a:extLst>
          </p:cNvPr>
          <p:cNvSpPr txBox="1">
            <a:spLocks/>
          </p:cNvSpPr>
          <p:nvPr/>
        </p:nvSpPr>
        <p:spPr bwMode="auto">
          <a:xfrm>
            <a:off x="685800" y="3298465"/>
            <a:ext cx="7772400" cy="90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b="1" kern="1200">
                <a:solidFill>
                  <a:srgbClr val="0C3873"/>
                </a:solidFill>
                <a:latin typeface="Arial"/>
                <a:ea typeface="ＭＳ Ｐゴシック" pitchFamily="-105" charset="-128"/>
                <a:cs typeface="Helvetica"/>
              </a:defRPr>
            </a:lvl1pPr>
            <a:lvl2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2pPr>
            <a:lvl3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3pPr>
            <a:lvl4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4pPr>
            <a:lvl5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a:lstStyle>
          <a:p>
            <a:r>
              <a:rPr lang="en-US" altLang="en-US" sz="2800" b="0" dirty="0">
                <a:latin typeface="Arial" charset="0"/>
                <a:ea typeface="ＭＳ Ｐゴシック" charset="-128"/>
                <a:cs typeface="Helvetica" charset="0"/>
              </a:rPr>
              <a:t>Are Unbalanced Budgets, Deficits and Governmental Collapse the Only Answer?</a:t>
            </a:r>
          </a:p>
        </p:txBody>
      </p:sp>
      <p:sp>
        <p:nvSpPr>
          <p:cNvPr id="9" name="Title 8">
            <a:extLst>
              <a:ext uri="{FF2B5EF4-FFF2-40B4-BE49-F238E27FC236}">
                <a16:creationId xmlns:a16="http://schemas.microsoft.com/office/drawing/2014/main" id="{A186AC0B-6281-884E-A5DD-463C15A567BA}"/>
              </a:ext>
            </a:extLst>
          </p:cNvPr>
          <p:cNvSpPr txBox="1">
            <a:spLocks/>
          </p:cNvSpPr>
          <p:nvPr/>
        </p:nvSpPr>
        <p:spPr bwMode="auto">
          <a:xfrm>
            <a:off x="692989" y="1282130"/>
            <a:ext cx="7772400" cy="8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b="1" kern="1200">
                <a:solidFill>
                  <a:srgbClr val="0C3873"/>
                </a:solidFill>
                <a:latin typeface="Arial"/>
                <a:ea typeface="ＭＳ Ｐゴシック" pitchFamily="-105" charset="-128"/>
                <a:cs typeface="Helvetica"/>
              </a:defRPr>
            </a:lvl1pPr>
            <a:lvl2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2pPr>
            <a:lvl3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3pPr>
            <a:lvl4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4pPr>
            <a:lvl5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a:lstStyle>
          <a:p>
            <a:r>
              <a:rPr lang="en-US" altLang="en-US" sz="3000" dirty="0">
                <a:latin typeface="Arial" charset="0"/>
                <a:ea typeface="ＭＳ Ｐゴシック" charset="-128"/>
                <a:cs typeface="Helvetica" charset="0"/>
              </a:rPr>
              <a:t>Land of Liabilities: How to Address Illinois’ Constitutional Pension Crisis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p:txBody>
          <a:bodyPr/>
          <a:lstStyle/>
          <a:p>
            <a:pPr marL="455613" indent="-455613">
              <a:spcBef>
                <a:spcPts val="525"/>
              </a:spcBef>
              <a:buFont typeface="Wingdings" pitchFamily="-105" charset="2"/>
              <a:buNone/>
            </a:pPr>
            <a:r>
              <a:rPr lang="en-US" sz="2000" dirty="0">
                <a:latin typeface="Arial" pitchFamily="-105" charset="0"/>
              </a:rPr>
              <a:t>B.	</a:t>
            </a:r>
            <a:r>
              <a:rPr lang="en-US" sz="2000" u="sng" dirty="0">
                <a:latin typeface="Arial" pitchFamily="-105" charset="0"/>
              </a:rPr>
              <a:t>The development of the constitutional, statutory and case law provisions on pension obligations being contractual obligations that could be enforced in most cases</a:t>
            </a:r>
            <a:r>
              <a:rPr lang="en-US" sz="2000" dirty="0">
                <a:latin typeface="Arial" pitchFamily="-105" charset="0"/>
              </a:rPr>
              <a:t>:</a:t>
            </a:r>
          </a:p>
          <a:p>
            <a:pPr marL="922338" lvl="1" indent="-461963">
              <a:spcBef>
                <a:spcPts val="525"/>
              </a:spcBef>
              <a:buNone/>
            </a:pPr>
            <a:r>
              <a:rPr lang="en-US" sz="1800" dirty="0">
                <a:latin typeface="Arial" pitchFamily="-105" charset="0"/>
              </a:rPr>
              <a:t>1.	</a:t>
            </a:r>
            <a:r>
              <a:rPr lang="en-US" sz="1800" u="sng" dirty="0">
                <a:latin typeface="Arial" pitchFamily="-105" charset="0"/>
              </a:rPr>
              <a:t>Contractual rights</a:t>
            </a:r>
            <a:r>
              <a:rPr lang="en-US" sz="1800" dirty="0">
                <a:latin typeface="Arial" pitchFamily="-105" charset="0"/>
              </a:rPr>
              <a:t>. Generally, state constitutional or statutory provisions provide that pension benefits are contractual rights. Six states have raised the issue of pension rights stating a property right as opposed to a contractual right (Wisconsin, Ohio, Maine, Connecticut, New Mexico and Wyoming). </a:t>
            </a:r>
          </a:p>
          <a:p>
            <a:pPr marL="922338" lvl="1" indent="-461963">
              <a:spcBef>
                <a:spcPts val="432"/>
              </a:spcBef>
              <a:buNone/>
            </a:pPr>
            <a:r>
              <a:rPr lang="en-US" sz="1800" dirty="0">
                <a:latin typeface="Arial" pitchFamily="-105" charset="0"/>
              </a:rPr>
              <a:t>2.	</a:t>
            </a:r>
            <a:r>
              <a:rPr lang="en-US" sz="1800" u="sng" dirty="0">
                <a:latin typeface="Arial" pitchFamily="-105" charset="0"/>
              </a:rPr>
              <a:t>Impairment</a:t>
            </a:r>
            <a:r>
              <a:rPr lang="en-US" sz="1800" dirty="0">
                <a:latin typeface="Arial" pitchFamily="-105" charset="0"/>
              </a:rPr>
              <a:t>. A non-impairment law is not intended to stretch pensions beyond their elastic limits.</a:t>
            </a:r>
          </a:p>
        </p:txBody>
      </p:sp>
      <p:sp>
        <p:nvSpPr>
          <p:cNvPr id="33795" name="Slide Number Placeholder 3"/>
          <p:cNvSpPr>
            <a:spLocks noGrp="1"/>
          </p:cNvSpPr>
          <p:nvPr>
            <p:ph type="sldNum" sz="quarter" idx="10"/>
          </p:nvPr>
        </p:nvSpPr>
        <p:spPr bwMode="auto">
          <a:noFill/>
          <a:ln>
            <a:miter lim="800000"/>
            <a:headEnd/>
            <a:tailEnd/>
          </a:ln>
        </p:spPr>
        <p:txBody>
          <a:bodyPr/>
          <a:lstStyle/>
          <a:p>
            <a:fld id="{90B4F267-226E-E344-9C4C-375ACF990A3D}" type="slidenum">
              <a:rPr lang="en-US" smtClean="0">
                <a:latin typeface="Arial" pitchFamily="-105" charset="0"/>
                <a:ea typeface="Helvetica" pitchFamily="-105" charset="0"/>
                <a:cs typeface="Helvetica" pitchFamily="-105" charset="0"/>
              </a:rPr>
              <a:pPr/>
              <a:t>9</a:t>
            </a:fld>
            <a:endParaRPr lang="en-US" dirty="0">
              <a:latin typeface="Arial" pitchFamily="-105" charset="0"/>
              <a:ea typeface="Helvetica" pitchFamily="-105" charset="0"/>
              <a:cs typeface="Helvetica" pitchFamily="-105" charset="0"/>
            </a:endParaRPr>
          </a:p>
        </p:txBody>
      </p:sp>
      <p:sp>
        <p:nvSpPr>
          <p:cNvPr id="8"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2862332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6" name="Content Placeholder 12"/>
          <p:cNvSpPr>
            <a:spLocks noGrp="1"/>
          </p:cNvSpPr>
          <p:nvPr>
            <p:ph idx="1"/>
          </p:nvPr>
        </p:nvSpPr>
        <p:spPr/>
        <p:txBody>
          <a:bodyPr/>
          <a:lstStyle/>
          <a:p>
            <a:pPr marL="461963" indent="-446088">
              <a:spcBef>
                <a:spcPts val="432"/>
              </a:spcBef>
              <a:buNone/>
            </a:pPr>
            <a:r>
              <a:rPr lang="en-US" altLang="en-US" sz="2000" dirty="0">
                <a:latin typeface="Arial" charset="0"/>
                <a:ea typeface="ＭＳ Ｐゴシック" charset="-128"/>
                <a:cs typeface="Helvetica" charset="0"/>
              </a:rPr>
              <a:t>G.	</a:t>
            </a:r>
            <a:r>
              <a:rPr lang="en-US" altLang="en-US" sz="2000" u="sng" dirty="0">
                <a:latin typeface="Arial" charset="0"/>
                <a:ea typeface="ＭＳ Ｐゴシック" charset="-128"/>
                <a:cs typeface="Helvetica" charset="0"/>
              </a:rPr>
              <a:t>Can raising taxes provide enough funding for Illinois to solve the public pension underfunding problem without adjustments to public pension benefits</a:t>
            </a:r>
            <a:r>
              <a:rPr lang="en-US" altLang="en-US" sz="2000" dirty="0">
                <a:latin typeface="Arial" charset="0"/>
                <a:ea typeface="ＭＳ Ｐゴシック" charset="-128"/>
                <a:cs typeface="Helvetica" charset="0"/>
              </a:rPr>
              <a:t>?</a:t>
            </a:r>
          </a:p>
          <a:p>
            <a:pPr marL="917575" lvl="1" indent="-446088">
              <a:spcBef>
                <a:spcPts val="432"/>
              </a:spcBef>
              <a:buNone/>
            </a:pPr>
            <a:r>
              <a:rPr lang="en-US" altLang="en-US" sz="1800" dirty="0">
                <a:latin typeface="Arial" charset="0"/>
                <a:ea typeface="ＭＳ Ｐゴシック" charset="-128"/>
                <a:cs typeface="Helvetica" charset="0"/>
              </a:rPr>
              <a:t>1.	</a:t>
            </a:r>
            <a:r>
              <a:rPr lang="en-US" altLang="en-US" sz="1800" u="sng" dirty="0">
                <a:latin typeface="Arial" charset="0"/>
                <a:ea typeface="ＭＳ Ｐゴシック" charset="-128"/>
                <a:cs typeface="Helvetica" charset="0"/>
              </a:rPr>
              <a:t>Growth of general revenues and tax revenues</a:t>
            </a:r>
            <a:r>
              <a:rPr lang="en-US" altLang="en-US" sz="1800" dirty="0">
                <a:latin typeface="Arial" charset="0"/>
                <a:ea typeface="ＭＳ Ｐゴシック" charset="-128"/>
                <a:cs typeface="Helvetica" charset="0"/>
              </a:rPr>
              <a:t>. Between 2000-2015, Illinois’ general revenues increased 76.0% and tax revenues increased 93.4%. Illinois ranked 3</a:t>
            </a:r>
            <a:r>
              <a:rPr lang="en-US" altLang="en-US" sz="1800" baseline="30000" dirty="0">
                <a:latin typeface="Arial" charset="0"/>
                <a:ea typeface="ＭＳ Ｐゴシック" charset="-128"/>
                <a:cs typeface="Helvetica" charset="0"/>
              </a:rPr>
              <a:t>rd</a:t>
            </a:r>
            <a:r>
              <a:rPr lang="en-US" altLang="en-US" sz="1800" dirty="0">
                <a:latin typeface="Arial" charset="0"/>
                <a:ea typeface="ＭＳ Ｐゴシック" charset="-128"/>
                <a:cs typeface="Helvetica" charset="0"/>
              </a:rPr>
              <a:t> out of 12 states in the Midwest for the percentage of tax revenues increased between 2000-2015.</a:t>
            </a:r>
            <a:endParaRPr lang="en-US" altLang="en-US" sz="1800" u="sng" dirty="0">
              <a:latin typeface="Arial" charset="0"/>
              <a:ea typeface="ＭＳ Ｐゴシック" charset="-128"/>
              <a:cs typeface="Helvetica" charset="0"/>
            </a:endParaRPr>
          </a:p>
          <a:p>
            <a:pPr marL="917575" lvl="1" indent="-446088">
              <a:spcBef>
                <a:spcPts val="432"/>
              </a:spcBef>
              <a:buNone/>
            </a:pPr>
            <a:r>
              <a:rPr lang="en-US" altLang="en-US" sz="1800" dirty="0">
                <a:latin typeface="Arial" charset="0"/>
                <a:ea typeface="ＭＳ Ｐゴシック" charset="-128"/>
                <a:cs typeface="Helvetica" charset="0"/>
              </a:rPr>
              <a:t>2.	</a:t>
            </a:r>
            <a:r>
              <a:rPr lang="en-US" altLang="en-US" sz="1800" u="sng" dirty="0">
                <a:latin typeface="Arial" charset="0"/>
                <a:ea typeface="ＭＳ Ｐゴシック" charset="-128"/>
                <a:cs typeface="Helvetica" charset="0"/>
              </a:rPr>
              <a:t>Per capita tax revenue burden</a:t>
            </a:r>
            <a:r>
              <a:rPr lang="en-US" altLang="en-US" sz="1800" dirty="0">
                <a:latin typeface="Arial" charset="0"/>
                <a:ea typeface="ＭＳ Ｐゴシック" charset="-128"/>
                <a:cs typeface="Helvetica" charset="0"/>
              </a:rPr>
              <a:t>. Illinois’ per capita tax revenues for the state in 2016 was 21</a:t>
            </a:r>
            <a:r>
              <a:rPr lang="en-US" altLang="en-US" sz="1800" baseline="30000" dirty="0">
                <a:latin typeface="Arial" charset="0"/>
                <a:ea typeface="ＭＳ Ｐゴシック" charset="-128"/>
                <a:cs typeface="Helvetica" charset="0"/>
              </a:rPr>
              <a:t>st</a:t>
            </a:r>
            <a:r>
              <a:rPr lang="en-US" altLang="en-US" sz="1800" dirty="0">
                <a:latin typeface="Arial" charset="0"/>
                <a:ea typeface="ＭＳ Ｐゴシック" charset="-128"/>
                <a:cs typeface="Helvetica" charset="0"/>
              </a:rPr>
              <a:t> highest out of 50 states and 5</a:t>
            </a:r>
            <a:r>
              <a:rPr lang="en-US" altLang="en-US" sz="1800" baseline="30000" dirty="0">
                <a:latin typeface="Arial" charset="0"/>
                <a:ea typeface="ＭＳ Ｐゴシック" charset="-128"/>
                <a:cs typeface="Helvetica" charset="0"/>
              </a:rPr>
              <a:t>th</a:t>
            </a:r>
            <a:r>
              <a:rPr lang="en-US" altLang="en-US" sz="1800" dirty="0">
                <a:latin typeface="Arial" charset="0"/>
                <a:ea typeface="ＭＳ Ｐゴシック" charset="-128"/>
                <a:cs typeface="Helvetica" charset="0"/>
              </a:rPr>
              <a:t> out of 12 Midwest states. California was 9</a:t>
            </a:r>
            <a:r>
              <a:rPr lang="en-US" altLang="en-US" sz="1800" baseline="30000" dirty="0">
                <a:latin typeface="Arial" charset="0"/>
                <a:ea typeface="ＭＳ Ｐゴシック" charset="-128"/>
                <a:cs typeface="Helvetica" charset="0"/>
              </a:rPr>
              <a:t>th</a:t>
            </a:r>
            <a:r>
              <a:rPr lang="en-US" altLang="en-US" sz="1800" dirty="0">
                <a:latin typeface="Arial" charset="0"/>
                <a:ea typeface="ＭＳ Ｐゴシック" charset="-128"/>
                <a:cs typeface="Helvetica" charset="0"/>
              </a:rPr>
              <a:t> with $3,955 per capita, Connecticut was 7</a:t>
            </a:r>
            <a:r>
              <a:rPr lang="en-US" altLang="en-US" sz="1800" baseline="30000" dirty="0">
                <a:latin typeface="Arial" charset="0"/>
                <a:ea typeface="ＭＳ Ｐゴシック" charset="-128"/>
                <a:cs typeface="Helvetica" charset="0"/>
              </a:rPr>
              <a:t>th</a:t>
            </a:r>
            <a:r>
              <a:rPr lang="en-US" altLang="en-US" sz="1800" dirty="0">
                <a:latin typeface="Arial" charset="0"/>
                <a:ea typeface="ＭＳ Ｐゴシック" charset="-128"/>
                <a:cs typeface="Helvetica" charset="0"/>
              </a:rPr>
              <a:t> with $4,120 per capita, Connecticut was 7</a:t>
            </a:r>
            <a:r>
              <a:rPr lang="en-US" altLang="en-US" sz="1800" baseline="30000" dirty="0">
                <a:latin typeface="Arial" charset="0"/>
                <a:ea typeface="ＭＳ Ｐゴシック" charset="-128"/>
                <a:cs typeface="Helvetica" charset="0"/>
              </a:rPr>
              <a:t>th</a:t>
            </a:r>
            <a:r>
              <a:rPr lang="en-US" altLang="en-US" sz="1800" dirty="0">
                <a:latin typeface="Arial" charset="0"/>
                <a:ea typeface="ＭＳ Ｐゴシック" charset="-128"/>
                <a:cs typeface="Helvetica" charset="0"/>
              </a:rPr>
              <a:t> with $4,268 per capita and Texas was 49</a:t>
            </a:r>
            <a:r>
              <a:rPr lang="en-US" altLang="en-US" sz="1800" baseline="30000" dirty="0">
                <a:latin typeface="Arial" charset="0"/>
                <a:ea typeface="ＭＳ Ｐゴシック" charset="-128"/>
                <a:cs typeface="Helvetica" charset="0"/>
              </a:rPr>
              <a:t>th</a:t>
            </a:r>
            <a:r>
              <a:rPr lang="en-US" altLang="en-US" sz="1800" dirty="0">
                <a:latin typeface="Arial" charset="0"/>
                <a:ea typeface="ＭＳ Ｐゴシック" charset="-128"/>
                <a:cs typeface="Helvetica" charset="0"/>
              </a:rPr>
              <a:t> with $1,871 per capita.</a:t>
            </a:r>
            <a:endParaRPr lang="en-US" altLang="en-US" sz="1800" u="sng" dirty="0">
              <a:latin typeface="Arial" charset="0"/>
              <a:ea typeface="ＭＳ Ｐゴシック" charset="-128"/>
              <a:cs typeface="Helvetica" charset="0"/>
            </a:endParaRP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99</a:t>
            </a:fld>
            <a:endParaRPr lang="en-US" altLang="en-US" sz="1000" dirty="0">
              <a:solidFill>
                <a:srgbClr val="FFFFFF"/>
              </a:solidFill>
            </a:endParaRPr>
          </a:p>
        </p:txBody>
      </p:sp>
    </p:spTree>
    <p:extLst>
      <p:ext uri="{BB962C8B-B14F-4D97-AF65-F5344CB8AC3E}">
        <p14:creationId xmlns:p14="http://schemas.microsoft.com/office/powerpoint/2010/main" val="38705001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6" name="Content Placeholder 12"/>
          <p:cNvSpPr>
            <a:spLocks noGrp="1"/>
          </p:cNvSpPr>
          <p:nvPr>
            <p:ph idx="1"/>
          </p:nvPr>
        </p:nvSpPr>
        <p:spPr/>
        <p:txBody>
          <a:bodyPr/>
          <a:lstStyle/>
          <a:p>
            <a:pPr marL="917575" lvl="1" indent="-446088">
              <a:spcBef>
                <a:spcPts val="432"/>
              </a:spcBef>
              <a:buNone/>
            </a:pPr>
            <a:r>
              <a:rPr lang="en-US" altLang="en-US" sz="1650" dirty="0">
                <a:latin typeface="Arial" charset="0"/>
                <a:ea typeface="ＭＳ Ｐゴシック" charset="-128"/>
                <a:cs typeface="Helvetica" charset="0"/>
              </a:rPr>
              <a:t>3.	</a:t>
            </a:r>
            <a:r>
              <a:rPr lang="en-US" altLang="en-US" sz="1650" u="sng" dirty="0">
                <a:latin typeface="Arial" charset="0"/>
                <a:ea typeface="ＭＳ Ｐゴシック" charset="-128"/>
                <a:cs typeface="Helvetica" charset="0"/>
              </a:rPr>
              <a:t>Property tax burden</a:t>
            </a:r>
            <a:r>
              <a:rPr lang="en-US" altLang="en-US" sz="1650" dirty="0">
                <a:latin typeface="Arial" charset="0"/>
                <a:ea typeface="ＭＳ Ｐゴシック" charset="-128"/>
                <a:cs typeface="Helvetica" charset="0"/>
              </a:rPr>
              <a:t>. According to the Tax Foundation, Illinois property tax, as a percentage of home value for 2015, was an effective rate of 2.32% – highest in the Midwest and 2</a:t>
            </a:r>
            <a:r>
              <a:rPr lang="en-US" altLang="en-US" sz="1650" baseline="30000" dirty="0">
                <a:latin typeface="Arial" charset="0"/>
                <a:ea typeface="ＭＳ Ｐゴシック" charset="-128"/>
                <a:cs typeface="Helvetica" charset="0"/>
              </a:rPr>
              <a:t>nd</a:t>
            </a:r>
            <a:r>
              <a:rPr lang="en-US" altLang="en-US" sz="1650" dirty="0">
                <a:latin typeface="Arial" charset="0"/>
                <a:ea typeface="ＭＳ Ｐゴシック" charset="-128"/>
                <a:cs typeface="Helvetica" charset="0"/>
              </a:rPr>
              <a:t> highest in the nation. Nationally, California was ranked 34</a:t>
            </a:r>
            <a:r>
              <a:rPr lang="en-US" altLang="en-US" sz="1650" baseline="30000" dirty="0">
                <a:latin typeface="Arial" charset="0"/>
                <a:ea typeface="ＭＳ Ｐゴシック" charset="-128"/>
                <a:cs typeface="Helvetica" charset="0"/>
              </a:rPr>
              <a:t>th</a:t>
            </a:r>
            <a:r>
              <a:rPr lang="en-US" altLang="en-US" sz="1650" dirty="0">
                <a:latin typeface="Arial" charset="0"/>
                <a:ea typeface="ＭＳ Ｐゴシック" charset="-128"/>
                <a:cs typeface="Helvetica" charset="0"/>
              </a:rPr>
              <a:t>, New York was ranked 11</a:t>
            </a:r>
            <a:r>
              <a:rPr lang="en-US" altLang="en-US" sz="1650" baseline="30000" dirty="0">
                <a:latin typeface="Arial" charset="0"/>
                <a:ea typeface="ＭＳ Ｐゴシック" charset="-128"/>
                <a:cs typeface="Helvetica" charset="0"/>
              </a:rPr>
              <a:t>th</a:t>
            </a:r>
            <a:r>
              <a:rPr lang="en-US" altLang="en-US" sz="1650" dirty="0">
                <a:latin typeface="Arial" charset="0"/>
                <a:ea typeface="ＭＳ Ｐゴシック" charset="-128"/>
                <a:cs typeface="Helvetica" charset="0"/>
              </a:rPr>
              <a:t>, Connecticut was ranked 4</a:t>
            </a:r>
            <a:r>
              <a:rPr lang="en-US" altLang="en-US" sz="1650" baseline="30000" dirty="0">
                <a:latin typeface="Arial" charset="0"/>
                <a:ea typeface="ＭＳ Ｐゴシック" charset="-128"/>
                <a:cs typeface="Helvetica" charset="0"/>
              </a:rPr>
              <a:t>th</a:t>
            </a:r>
            <a:r>
              <a:rPr lang="en-US" altLang="en-US" sz="1650" dirty="0">
                <a:latin typeface="Arial" charset="0"/>
                <a:ea typeface="ＭＳ Ｐゴシック" charset="-128"/>
                <a:cs typeface="Helvetica" charset="0"/>
              </a:rPr>
              <a:t> and Texas was ranked 6</a:t>
            </a:r>
            <a:r>
              <a:rPr lang="en-US" altLang="en-US" sz="1650" baseline="30000" dirty="0">
                <a:latin typeface="Arial" charset="0"/>
                <a:ea typeface="ＭＳ Ｐゴシック" charset="-128"/>
                <a:cs typeface="Helvetica" charset="0"/>
              </a:rPr>
              <a:t>th</a:t>
            </a:r>
            <a:r>
              <a:rPr lang="en-US" altLang="en-US" sz="1650" dirty="0">
                <a:latin typeface="Arial" charset="0"/>
                <a:ea typeface="ＭＳ Ｐゴシック" charset="-128"/>
                <a:cs typeface="Helvetica" charset="0"/>
              </a:rPr>
              <a:t>.</a:t>
            </a:r>
            <a:endParaRPr lang="en-US" altLang="en-US" sz="1650" u="sng" dirty="0">
              <a:latin typeface="Arial" charset="0"/>
              <a:ea typeface="ＭＳ Ｐゴシック" charset="-128"/>
              <a:cs typeface="Helvetica" charset="0"/>
            </a:endParaRPr>
          </a:p>
          <a:p>
            <a:pPr marL="917575" lvl="1" indent="-446088">
              <a:spcBef>
                <a:spcPts val="432"/>
              </a:spcBef>
              <a:buNone/>
            </a:pPr>
            <a:r>
              <a:rPr lang="en-US" altLang="en-US" sz="1650" dirty="0">
                <a:latin typeface="Arial" charset="0"/>
                <a:ea typeface="ＭＳ Ｐゴシック" charset="-128"/>
                <a:cs typeface="Helvetica" charset="0"/>
              </a:rPr>
              <a:t>4.	</a:t>
            </a:r>
            <a:r>
              <a:rPr lang="en-US" altLang="en-US" sz="1650" u="sng" dirty="0">
                <a:latin typeface="Arial" charset="0"/>
                <a:ea typeface="ＭＳ Ｐゴシック" charset="-128"/>
                <a:cs typeface="Helvetica" charset="0"/>
              </a:rPr>
              <a:t>Income tax</a:t>
            </a:r>
            <a:r>
              <a:rPr lang="en-US" altLang="en-US" sz="1650" dirty="0">
                <a:latin typeface="Arial" charset="0"/>
                <a:ea typeface="ＭＳ Ｐゴシック" charset="-128"/>
                <a:cs typeface="Helvetica" charset="0"/>
              </a:rPr>
              <a:t>. Illinois income tax maximum rate of 4.95% ranked 8</a:t>
            </a:r>
            <a:r>
              <a:rPr lang="en-US" altLang="en-US" sz="1650" baseline="30000" dirty="0">
                <a:latin typeface="Arial" charset="0"/>
                <a:ea typeface="ＭＳ Ｐゴシック" charset="-128"/>
                <a:cs typeface="Helvetica" charset="0"/>
              </a:rPr>
              <a:t>th</a:t>
            </a:r>
            <a:r>
              <a:rPr lang="en-US" altLang="en-US" sz="1650" dirty="0">
                <a:latin typeface="Arial" charset="0"/>
                <a:ea typeface="ＭＳ Ｐゴシック" charset="-128"/>
                <a:cs typeface="Helvetica" charset="0"/>
              </a:rPr>
              <a:t> out of 12 states for the Midwest, and per $100.000 income, 7</a:t>
            </a:r>
            <a:r>
              <a:rPr lang="en-US" altLang="en-US" sz="1650" baseline="30000" dirty="0">
                <a:latin typeface="Arial" charset="0"/>
                <a:ea typeface="ＭＳ Ｐゴシック" charset="-128"/>
                <a:cs typeface="Helvetica" charset="0"/>
              </a:rPr>
              <a:t>th</a:t>
            </a:r>
            <a:r>
              <a:rPr lang="en-US" altLang="en-US" sz="1650" dirty="0">
                <a:latin typeface="Arial" charset="0"/>
                <a:ea typeface="ＭＳ Ｐゴシック" charset="-128"/>
                <a:cs typeface="Helvetica" charset="0"/>
              </a:rPr>
              <a:t> out of 12 states for the Midwest.</a:t>
            </a:r>
          </a:p>
          <a:p>
            <a:pPr marL="917575" lvl="1" indent="-446088">
              <a:spcBef>
                <a:spcPts val="432"/>
              </a:spcBef>
              <a:buNone/>
            </a:pPr>
            <a:r>
              <a:rPr lang="en-US" altLang="en-US" sz="1650" dirty="0">
                <a:latin typeface="Arial" charset="0"/>
                <a:ea typeface="ＭＳ Ｐゴシック" charset="-128"/>
                <a:cs typeface="Helvetica" charset="0"/>
              </a:rPr>
              <a:t>5.	</a:t>
            </a:r>
            <a:r>
              <a:rPr lang="en-US" altLang="en-US" sz="1650" u="sng" dirty="0">
                <a:latin typeface="Arial" charset="0"/>
                <a:ea typeface="ＭＳ Ｐゴシック" charset="-128"/>
                <a:cs typeface="Helvetica" charset="0"/>
              </a:rPr>
              <a:t>Corporate tax rate</a:t>
            </a:r>
            <a:r>
              <a:rPr lang="en-US" altLang="en-US" sz="1650" dirty="0">
                <a:latin typeface="Arial" charset="0"/>
                <a:ea typeface="ＭＳ Ｐゴシック" charset="-128"/>
                <a:cs typeface="Helvetica" charset="0"/>
              </a:rPr>
              <a:t>. Illinois corporate income tax rate is 9.5%, second in the Midwest and, nationally, California’s corporate tax rate is 8.84%, New York’s corporate tax rate is 6.50% and Connecticut’s corporate tax rate is 8.25%.</a:t>
            </a:r>
          </a:p>
          <a:p>
            <a:pPr marL="917575" lvl="1" indent="-446088">
              <a:spcBef>
                <a:spcPts val="432"/>
              </a:spcBef>
              <a:buNone/>
            </a:pPr>
            <a:r>
              <a:rPr lang="en-US" altLang="en-US" sz="1650" dirty="0">
                <a:latin typeface="Arial" charset="0"/>
                <a:ea typeface="ＭＳ Ｐゴシック" charset="-128"/>
                <a:cs typeface="Helvetica" charset="0"/>
              </a:rPr>
              <a:t>6.	</a:t>
            </a:r>
            <a:r>
              <a:rPr lang="en-US" altLang="en-US" sz="1650" u="sng" dirty="0">
                <a:latin typeface="Arial" charset="0"/>
                <a:ea typeface="ＭＳ Ｐゴシック" charset="-128"/>
                <a:cs typeface="Helvetica" charset="0"/>
              </a:rPr>
              <a:t>State and local sales tax</a:t>
            </a:r>
            <a:r>
              <a:rPr lang="en-US" altLang="en-US" sz="1650" dirty="0">
                <a:latin typeface="Arial" charset="0"/>
                <a:ea typeface="ＭＳ Ｐゴシック" charset="-128"/>
                <a:cs typeface="Helvetica" charset="0"/>
              </a:rPr>
              <a:t>. The Illinois state and local sale tax (average of local) is 8.70%, the highest in the Midwest and higher than California at 8.54%, New York at 8.49%, Texas at 8.17%, Connecticut at 6.35% and Pennsylvania at 6.34%. Chicago’s effective sales tax at 10.25% is the highest in the nation.</a:t>
            </a:r>
            <a:endParaRPr lang="en-US" altLang="en-US" sz="1650" u="sng" dirty="0">
              <a:latin typeface="Arial" charset="0"/>
              <a:ea typeface="ＭＳ Ｐゴシック" charset="-128"/>
              <a:cs typeface="Helvetica" charset="0"/>
            </a:endParaRP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100</a:t>
            </a:fld>
            <a:endParaRPr lang="en-US" altLang="en-US" sz="1000" dirty="0">
              <a:solidFill>
                <a:srgbClr val="FFFFFF"/>
              </a:solidFill>
            </a:endParaRPr>
          </a:p>
        </p:txBody>
      </p:sp>
    </p:spTree>
    <p:extLst>
      <p:ext uri="{BB962C8B-B14F-4D97-AF65-F5344CB8AC3E}">
        <p14:creationId xmlns:p14="http://schemas.microsoft.com/office/powerpoint/2010/main" val="21887686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101</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07924667-4788-A748-8C9D-9DB9D3D5262A}"/>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Midwestern States and Local Government</a:t>
            </a:r>
            <a:br>
              <a:rPr lang="en-US" altLang="en-US" sz="1400" b="1" dirty="0">
                <a:latin typeface="Arial" charset="0"/>
                <a:ea typeface="ＭＳ Ｐゴシック" charset="-128"/>
                <a:cs typeface="Helvetica" charset="0"/>
              </a:rPr>
            </a:br>
            <a:r>
              <a:rPr lang="en-US" altLang="en-US" sz="1400" b="1" dirty="0">
                <a:latin typeface="Arial" charset="0"/>
                <a:ea typeface="ＭＳ Ｐゴシック" charset="-128"/>
                <a:cs typeface="Helvetica" charset="0"/>
              </a:rPr>
              <a:t>General Revenue and Tax Revenue Increase – 2000-2015 and 2000-2010</a:t>
            </a: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600"/>
              </a:spcBef>
              <a:buNone/>
            </a:pPr>
            <a:r>
              <a:rPr lang="en-US" altLang="en-US" sz="1000" dirty="0">
                <a:latin typeface="Arial" charset="0"/>
                <a:ea typeface="ＭＳ Ｐゴシック" charset="-128"/>
                <a:cs typeface="Helvetica" charset="0"/>
              </a:rPr>
              <a:t>Source: U.S. Census –State and Local Government Revenues 2000, 2010 and 2015</a:t>
            </a:r>
          </a:p>
        </p:txBody>
      </p:sp>
      <p:graphicFrame>
        <p:nvGraphicFramePr>
          <p:cNvPr id="5" name="Table 4">
            <a:extLst>
              <a:ext uri="{FF2B5EF4-FFF2-40B4-BE49-F238E27FC236}">
                <a16:creationId xmlns:a16="http://schemas.microsoft.com/office/drawing/2014/main" id="{A3C2FB72-D7B3-6645-995F-3521D8E9A2D6}"/>
              </a:ext>
            </a:extLst>
          </p:cNvPr>
          <p:cNvGraphicFramePr>
            <a:graphicFrameLocks noGrp="1"/>
          </p:cNvGraphicFramePr>
          <p:nvPr>
            <p:extLst>
              <p:ext uri="{D42A27DB-BD31-4B8C-83A1-F6EECF244321}">
                <p14:modId xmlns:p14="http://schemas.microsoft.com/office/powerpoint/2010/main" val="3938047404"/>
              </p:ext>
            </p:extLst>
          </p:nvPr>
        </p:nvGraphicFramePr>
        <p:xfrm>
          <a:off x="952500" y="2203205"/>
          <a:ext cx="7239000" cy="3576390"/>
        </p:xfrm>
        <a:graphic>
          <a:graphicData uri="http://schemas.openxmlformats.org/drawingml/2006/table">
            <a:tbl>
              <a:tblPr firstRow="1" bandRow="1">
                <a:tableStyleId>{5940675A-B579-460E-94D1-54222C63F5DA}</a:tableStyleId>
              </a:tblPr>
              <a:tblGrid>
                <a:gridCol w="1422400">
                  <a:extLst>
                    <a:ext uri="{9D8B030D-6E8A-4147-A177-3AD203B41FA5}">
                      <a16:colId xmlns:a16="http://schemas.microsoft.com/office/drawing/2014/main" val="1777687386"/>
                    </a:ext>
                  </a:extLst>
                </a:gridCol>
                <a:gridCol w="1016000">
                  <a:extLst>
                    <a:ext uri="{9D8B030D-6E8A-4147-A177-3AD203B41FA5}">
                      <a16:colId xmlns:a16="http://schemas.microsoft.com/office/drawing/2014/main" val="502152959"/>
                    </a:ext>
                  </a:extLst>
                </a:gridCol>
                <a:gridCol w="990600">
                  <a:extLst>
                    <a:ext uri="{9D8B030D-6E8A-4147-A177-3AD203B41FA5}">
                      <a16:colId xmlns:a16="http://schemas.microsoft.com/office/drawing/2014/main" val="4031727419"/>
                    </a:ext>
                  </a:extLst>
                </a:gridCol>
                <a:gridCol w="1857054">
                  <a:extLst>
                    <a:ext uri="{9D8B030D-6E8A-4147-A177-3AD203B41FA5}">
                      <a16:colId xmlns:a16="http://schemas.microsoft.com/office/drawing/2014/main" val="777321015"/>
                    </a:ext>
                  </a:extLst>
                </a:gridCol>
                <a:gridCol w="962346">
                  <a:extLst>
                    <a:ext uri="{9D8B030D-6E8A-4147-A177-3AD203B41FA5}">
                      <a16:colId xmlns:a16="http://schemas.microsoft.com/office/drawing/2014/main" val="1652902031"/>
                    </a:ext>
                  </a:extLst>
                </a:gridCol>
                <a:gridCol w="990600">
                  <a:extLst>
                    <a:ext uri="{9D8B030D-6E8A-4147-A177-3AD203B41FA5}">
                      <a16:colId xmlns:a16="http://schemas.microsoft.com/office/drawing/2014/main" val="2092704571"/>
                    </a:ext>
                  </a:extLst>
                </a:gridCol>
              </a:tblGrid>
              <a:tr h="140028">
                <a:tc>
                  <a:txBody>
                    <a:bodyPr/>
                    <a:lstStyle/>
                    <a:p>
                      <a:pPr algn="l">
                        <a:lnSpc>
                          <a:spcPts val="1200"/>
                        </a:lnSpc>
                      </a:pPr>
                      <a:endParaRPr lang="en-US" sz="8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gridSpan="2">
                  <a:txBody>
                    <a:bodyPr/>
                    <a:lstStyle/>
                    <a:p>
                      <a:pPr algn="ctr">
                        <a:lnSpc>
                          <a:spcPts val="1200"/>
                        </a:lnSpc>
                      </a:pPr>
                      <a:r>
                        <a:rPr lang="en-US" sz="800" b="1" cap="small" baseline="0" dirty="0">
                          <a:latin typeface="Arial" panose="020B0604020202020204" pitchFamily="34" charset="0"/>
                          <a:cs typeface="Arial" panose="020B0604020202020204" pitchFamily="34" charset="0"/>
                        </a:rPr>
                        <a:t>2000-2015 % Increase</a:t>
                      </a:r>
                    </a:p>
                  </a:txBody>
                  <a:tcPr anchor="b">
                    <a:solidFill>
                      <a:schemeClr val="bg1">
                        <a:lumMod val="85000"/>
                      </a:schemeClr>
                    </a:solidFill>
                  </a:tcPr>
                </a:tc>
                <a:tc hMerge="1">
                  <a:txBody>
                    <a:bodyPr/>
                    <a:lstStyle/>
                    <a:p>
                      <a:pPr algn="ctr">
                        <a:lnSpc>
                          <a:spcPts val="1200"/>
                        </a:lnSpc>
                      </a:pPr>
                      <a:endParaRPr lang="en-US" sz="11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endParaRPr lang="en-US" sz="8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gridSpan="2">
                  <a:txBody>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lang="en-US" sz="800" b="1" cap="small" baseline="0" dirty="0">
                          <a:latin typeface="Arial" panose="020B0604020202020204" pitchFamily="34" charset="0"/>
                          <a:cs typeface="Arial" panose="020B0604020202020204" pitchFamily="34" charset="0"/>
                        </a:rPr>
                        <a:t>2000-2010 % Increase</a:t>
                      </a:r>
                    </a:p>
                  </a:txBody>
                  <a:tcPr anchor="b">
                    <a:solidFill>
                      <a:schemeClr val="bg1">
                        <a:lumMod val="85000"/>
                      </a:schemeClr>
                    </a:solidFill>
                  </a:tcPr>
                </a:tc>
                <a:tc hMerge="1">
                  <a:txBody>
                    <a:bodyPr/>
                    <a:lstStyle/>
                    <a:p>
                      <a:pPr algn="ctr">
                        <a:lnSpc>
                          <a:spcPts val="1200"/>
                        </a:lnSpc>
                      </a:pPr>
                      <a:endParaRPr lang="en-US" sz="11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extLst>
                  <a:ext uri="{0D108BD9-81ED-4DB2-BD59-A6C34878D82A}">
                    <a16:rowId xmlns:a16="http://schemas.microsoft.com/office/drawing/2014/main" val="2359929374"/>
                  </a:ext>
                </a:extLst>
              </a:tr>
              <a:tr h="233276">
                <a:tc>
                  <a:txBody>
                    <a:bodyPr/>
                    <a:lstStyle/>
                    <a:p>
                      <a:pPr algn="l">
                        <a:lnSpc>
                          <a:spcPct val="100000"/>
                        </a:lnSpc>
                      </a:pPr>
                      <a:endParaRPr lang="en-US" sz="8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ct val="100000"/>
                        </a:lnSpc>
                      </a:pPr>
                      <a:r>
                        <a:rPr lang="en-US" sz="800" b="1" cap="small" baseline="0" dirty="0">
                          <a:latin typeface="Arial" panose="020B0604020202020204" pitchFamily="34" charset="0"/>
                          <a:cs typeface="Arial" panose="020B0604020202020204" pitchFamily="34" charset="0"/>
                        </a:rPr>
                        <a:t>General</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Revenue</a:t>
                      </a:r>
                    </a:p>
                  </a:txBody>
                  <a:tcPr anchor="b">
                    <a:solidFill>
                      <a:schemeClr val="bg1">
                        <a:lumMod val="85000"/>
                      </a:schemeClr>
                    </a:solidFill>
                  </a:tcPr>
                </a:tc>
                <a:tc>
                  <a:txBody>
                    <a:bodyPr/>
                    <a:lstStyle/>
                    <a:p>
                      <a:pPr algn="ctr">
                        <a:lnSpc>
                          <a:spcPct val="100000"/>
                        </a:lnSpc>
                      </a:pPr>
                      <a:r>
                        <a:rPr lang="en-US" sz="800" b="1" cap="small" baseline="0" dirty="0">
                          <a:latin typeface="Arial" panose="020B0604020202020204" pitchFamily="34" charset="0"/>
                          <a:cs typeface="Arial" panose="020B0604020202020204" pitchFamily="34" charset="0"/>
                        </a:rPr>
                        <a:t>Tax</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Revenue</a:t>
                      </a:r>
                    </a:p>
                  </a:txBody>
                  <a:tcPr anchor="b">
                    <a:solidFill>
                      <a:schemeClr val="bg1">
                        <a:lumMod val="85000"/>
                      </a:schemeClr>
                    </a:solidFill>
                  </a:tcPr>
                </a:tc>
                <a:tc>
                  <a:txBody>
                    <a:bodyPr/>
                    <a:lstStyle/>
                    <a:p>
                      <a:pPr algn="ctr">
                        <a:lnSpc>
                          <a:spcPct val="100000"/>
                        </a:lnSpc>
                      </a:pPr>
                      <a:r>
                        <a:rPr lang="en-US" sz="800" b="1" cap="small" baseline="0" dirty="0">
                          <a:latin typeface="Arial" panose="020B0604020202020204" pitchFamily="34" charset="0"/>
                          <a:cs typeface="Arial" panose="020B0604020202020204" pitchFamily="34" charset="0"/>
                        </a:rPr>
                        <a:t>2000-2015</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Tax Revenue Increase Rank</a:t>
                      </a:r>
                    </a:p>
                  </a:txBody>
                  <a:tcPr anchor="b">
                    <a:solidFill>
                      <a:schemeClr val="bg1">
                        <a:lumMod val="85000"/>
                      </a:schemeClr>
                    </a:solidFill>
                  </a:tcPr>
                </a:tc>
                <a:tc>
                  <a:txBody>
                    <a:bodyPr/>
                    <a:lstStyle/>
                    <a:p>
                      <a:pPr algn="ctr">
                        <a:lnSpc>
                          <a:spcPct val="100000"/>
                        </a:lnSpc>
                      </a:pPr>
                      <a:r>
                        <a:rPr lang="en-US" sz="800" b="1" cap="small" baseline="0" dirty="0">
                          <a:latin typeface="Arial" panose="020B0604020202020204" pitchFamily="34" charset="0"/>
                          <a:cs typeface="Arial" panose="020B0604020202020204" pitchFamily="34" charset="0"/>
                        </a:rPr>
                        <a:t>General</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Revenue</a:t>
                      </a:r>
                    </a:p>
                  </a:txBody>
                  <a:tcPr anchor="b">
                    <a:solidFill>
                      <a:schemeClr val="bg1">
                        <a:lumMod val="85000"/>
                      </a:schemeClr>
                    </a:solidFill>
                  </a:tcPr>
                </a:tc>
                <a:tc>
                  <a:txBody>
                    <a:bodyPr/>
                    <a:lstStyle/>
                    <a:p>
                      <a:pPr algn="ctr">
                        <a:lnSpc>
                          <a:spcPct val="100000"/>
                        </a:lnSpc>
                      </a:pPr>
                      <a:r>
                        <a:rPr lang="en-US" sz="800" b="1" cap="small" baseline="0" dirty="0">
                          <a:latin typeface="Arial" panose="020B0604020202020204" pitchFamily="34" charset="0"/>
                          <a:cs typeface="Arial" panose="020B0604020202020204" pitchFamily="34" charset="0"/>
                        </a:rPr>
                        <a:t>Tax</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Revenue</a:t>
                      </a:r>
                    </a:p>
                  </a:txBody>
                  <a:tcPr anchor="b">
                    <a:solidFill>
                      <a:schemeClr val="bg1">
                        <a:lumMod val="85000"/>
                      </a:schemeClr>
                    </a:solidFill>
                  </a:tcPr>
                </a:tc>
                <a:extLst>
                  <a:ext uri="{0D108BD9-81ED-4DB2-BD59-A6C34878D82A}">
                    <a16:rowId xmlns:a16="http://schemas.microsoft.com/office/drawing/2014/main" val="1757445759"/>
                  </a:ext>
                </a:extLst>
              </a:tr>
              <a:tr h="141776">
                <a:tc>
                  <a:txBody>
                    <a:bodyPr/>
                    <a:lstStyle/>
                    <a:p>
                      <a:r>
                        <a:rPr lang="en-US" sz="900" dirty="0">
                          <a:latin typeface="Arial" panose="020B0604020202020204" pitchFamily="34" charset="0"/>
                          <a:cs typeface="Arial" panose="020B0604020202020204" pitchFamily="34" charset="0"/>
                        </a:rPr>
                        <a:t>U.S.A</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81.0%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79.7%</a:t>
                      </a:r>
                    </a:p>
                  </a:txBody>
                  <a:tcPr anchor="b"/>
                </a:tc>
                <a:tc>
                  <a:txBody>
                    <a:bodyPr/>
                    <a:lstStyle/>
                    <a:p>
                      <a:pPr algn="ctr">
                        <a:lnSpc>
                          <a:spcPts val="1200"/>
                        </a:lnSpc>
                      </a:pPr>
                      <a:endParaRPr lang="en-US" sz="900" dirty="0">
                        <a:latin typeface="Arial" panose="020B0604020202020204" pitchFamily="34" charset="0"/>
                        <a:cs typeface="Arial" panose="020B0604020202020204" pitchFamily="34" charset="0"/>
                      </a:endParaRP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51.0%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46.0%</a:t>
                      </a:r>
                    </a:p>
                  </a:txBody>
                  <a:tcPr anchor="b"/>
                </a:tc>
                <a:extLst>
                  <a:ext uri="{0D108BD9-81ED-4DB2-BD59-A6C34878D82A}">
                    <a16:rowId xmlns:a16="http://schemas.microsoft.com/office/drawing/2014/main" val="3871993791"/>
                  </a:ext>
                </a:extLst>
              </a:tr>
              <a:tr h="141776">
                <a:tc>
                  <a:txBody>
                    <a:bodyPr/>
                    <a:lstStyle/>
                    <a:p>
                      <a:pPr>
                        <a:lnSpc>
                          <a:spcPts val="1200"/>
                        </a:lnSpc>
                      </a:pPr>
                      <a:r>
                        <a:rPr lang="en-US" sz="900" dirty="0">
                          <a:latin typeface="Arial" panose="020B0604020202020204" pitchFamily="34" charset="0"/>
                          <a:cs typeface="Arial" panose="020B0604020202020204" pitchFamily="34" charset="0"/>
                        </a:rPr>
                        <a:t>Illinois</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76.0%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93.4%</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4</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43.0%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39.4%</a:t>
                      </a:r>
                    </a:p>
                  </a:txBody>
                  <a:tcPr anchor="b"/>
                </a:tc>
                <a:extLst>
                  <a:ext uri="{0D108BD9-81ED-4DB2-BD59-A6C34878D82A}">
                    <a16:rowId xmlns:a16="http://schemas.microsoft.com/office/drawing/2014/main" val="304377374"/>
                  </a:ext>
                </a:extLst>
              </a:tr>
              <a:tr h="141776">
                <a:tc>
                  <a:txBody>
                    <a:bodyPr/>
                    <a:lstStyle/>
                    <a:p>
                      <a:pPr>
                        <a:lnSpc>
                          <a:spcPts val="1200"/>
                        </a:lnSpc>
                      </a:pPr>
                      <a:r>
                        <a:rPr lang="en-US" sz="900" dirty="0">
                          <a:latin typeface="Arial" panose="020B0604020202020204" pitchFamily="34" charset="0"/>
                          <a:cs typeface="Arial" panose="020B0604020202020204" pitchFamily="34" charset="0"/>
                        </a:rPr>
                        <a:t>Indiana</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61.0%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55.0%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9</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46.0%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42.7%</a:t>
                      </a:r>
                    </a:p>
                  </a:txBody>
                  <a:tcPr anchor="b"/>
                </a:tc>
                <a:extLst>
                  <a:ext uri="{0D108BD9-81ED-4DB2-BD59-A6C34878D82A}">
                    <a16:rowId xmlns:a16="http://schemas.microsoft.com/office/drawing/2014/main" val="4249998640"/>
                  </a:ext>
                </a:extLst>
              </a:tr>
              <a:tr h="141776">
                <a:tc>
                  <a:txBody>
                    <a:bodyPr/>
                    <a:lstStyle/>
                    <a:p>
                      <a:pPr>
                        <a:lnSpc>
                          <a:spcPts val="1200"/>
                        </a:lnSpc>
                      </a:pPr>
                      <a:r>
                        <a:rPr lang="en-US" sz="900" dirty="0">
                          <a:latin typeface="Arial" panose="020B0604020202020204" pitchFamily="34" charset="0"/>
                          <a:cs typeface="Arial" panose="020B0604020202020204" pitchFamily="34" charset="0"/>
                        </a:rPr>
                        <a:t>Iowa</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224.0%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217.0%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2</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56.0%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48.0%</a:t>
                      </a:r>
                    </a:p>
                  </a:txBody>
                  <a:tcPr anchor="b"/>
                </a:tc>
                <a:extLst>
                  <a:ext uri="{0D108BD9-81ED-4DB2-BD59-A6C34878D82A}">
                    <a16:rowId xmlns:a16="http://schemas.microsoft.com/office/drawing/2014/main" val="2538609647"/>
                  </a:ext>
                </a:extLst>
              </a:tr>
              <a:tr h="141776">
                <a:tc>
                  <a:txBody>
                    <a:bodyPr/>
                    <a:lstStyle/>
                    <a:p>
                      <a:pPr>
                        <a:lnSpc>
                          <a:spcPts val="1200"/>
                        </a:lnSpc>
                      </a:pPr>
                      <a:r>
                        <a:rPr lang="en-US" sz="900" dirty="0">
                          <a:latin typeface="Arial" panose="020B0604020202020204" pitchFamily="34" charset="0"/>
                          <a:cs typeface="Arial" panose="020B0604020202020204" pitchFamily="34" charset="0"/>
                        </a:rPr>
                        <a:t>Kansas</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115.0%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95.0%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3</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56.0%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50.0%</a:t>
                      </a:r>
                    </a:p>
                  </a:txBody>
                  <a:tcPr anchor="b"/>
                </a:tc>
                <a:extLst>
                  <a:ext uri="{0D108BD9-81ED-4DB2-BD59-A6C34878D82A}">
                    <a16:rowId xmlns:a16="http://schemas.microsoft.com/office/drawing/2014/main" val="970531487"/>
                  </a:ext>
                </a:extLst>
              </a:tr>
              <a:tr h="141776">
                <a:tc>
                  <a:txBody>
                    <a:bodyPr/>
                    <a:lstStyle/>
                    <a:p>
                      <a:pPr>
                        <a:lnSpc>
                          <a:spcPts val="1200"/>
                        </a:lnSpc>
                      </a:pPr>
                      <a:r>
                        <a:rPr lang="en-US" sz="900" dirty="0">
                          <a:latin typeface="Arial" panose="020B0604020202020204" pitchFamily="34" charset="0"/>
                          <a:cs typeface="Arial" panose="020B0604020202020204" pitchFamily="34" charset="0"/>
                        </a:rPr>
                        <a:t>Michigan</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34.3%</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26.3%</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12</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19.1%</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11.0%</a:t>
                      </a:r>
                    </a:p>
                  </a:txBody>
                  <a:tcPr anchor="b"/>
                </a:tc>
                <a:extLst>
                  <a:ext uri="{0D108BD9-81ED-4DB2-BD59-A6C34878D82A}">
                    <a16:rowId xmlns:a16="http://schemas.microsoft.com/office/drawing/2014/main" val="236690164"/>
                  </a:ext>
                </a:extLst>
              </a:tr>
              <a:tr h="141776">
                <a:tc>
                  <a:txBody>
                    <a:bodyPr/>
                    <a:lstStyle/>
                    <a:p>
                      <a:pPr>
                        <a:lnSpc>
                          <a:spcPts val="1200"/>
                        </a:lnSpc>
                      </a:pPr>
                      <a:r>
                        <a:rPr lang="en-US" sz="900" dirty="0">
                          <a:latin typeface="Arial" panose="020B0604020202020204" pitchFamily="34" charset="0"/>
                          <a:cs typeface="Arial" panose="020B0604020202020204" pitchFamily="34" charset="0"/>
                        </a:rPr>
                        <a:t>Minnesota</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70.0%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80.0%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7</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36.5%</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35.4%</a:t>
                      </a:r>
                    </a:p>
                  </a:txBody>
                  <a:tcPr anchor="b"/>
                </a:tc>
                <a:extLst>
                  <a:ext uri="{0D108BD9-81ED-4DB2-BD59-A6C34878D82A}">
                    <a16:rowId xmlns:a16="http://schemas.microsoft.com/office/drawing/2014/main" val="1504786062"/>
                  </a:ext>
                </a:extLst>
              </a:tr>
              <a:tr h="141776">
                <a:tc>
                  <a:txBody>
                    <a:bodyPr/>
                    <a:lstStyle/>
                    <a:p>
                      <a:pPr>
                        <a:lnSpc>
                          <a:spcPts val="1200"/>
                        </a:lnSpc>
                      </a:pPr>
                      <a:r>
                        <a:rPr lang="en-US" sz="900" dirty="0">
                          <a:latin typeface="Arial" panose="020B0604020202020204" pitchFamily="34" charset="0"/>
                          <a:cs typeface="Arial" panose="020B0604020202020204" pitchFamily="34" charset="0"/>
                        </a:rPr>
                        <a:t>Missouri</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63.0%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63.8%</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8</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42.0%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32.2%</a:t>
                      </a:r>
                    </a:p>
                  </a:txBody>
                  <a:tcPr anchor="b"/>
                </a:tc>
                <a:extLst>
                  <a:ext uri="{0D108BD9-81ED-4DB2-BD59-A6C34878D82A}">
                    <a16:rowId xmlns:a16="http://schemas.microsoft.com/office/drawing/2014/main" val="115341084"/>
                  </a:ext>
                </a:extLst>
              </a:tr>
              <a:tr h="141776">
                <a:tc>
                  <a:txBody>
                    <a:bodyPr/>
                    <a:lstStyle/>
                    <a:p>
                      <a:pPr>
                        <a:lnSpc>
                          <a:spcPts val="1200"/>
                        </a:lnSpc>
                      </a:pPr>
                      <a:r>
                        <a:rPr lang="en-US" sz="900" dirty="0">
                          <a:latin typeface="Arial" panose="020B0604020202020204" pitchFamily="34" charset="0"/>
                          <a:cs typeface="Arial" panose="020B0604020202020204" pitchFamily="34" charset="0"/>
                        </a:rPr>
                        <a:t>Nebraska</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89.0%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92.5%</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5</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54.0%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50.5%</a:t>
                      </a:r>
                    </a:p>
                  </a:txBody>
                  <a:tcPr anchor="b"/>
                </a:tc>
                <a:extLst>
                  <a:ext uri="{0D108BD9-81ED-4DB2-BD59-A6C34878D82A}">
                    <a16:rowId xmlns:a16="http://schemas.microsoft.com/office/drawing/2014/main" val="1756402290"/>
                  </a:ext>
                </a:extLst>
              </a:tr>
              <a:tr h="141776">
                <a:tc>
                  <a:txBody>
                    <a:bodyPr/>
                    <a:lstStyle/>
                    <a:p>
                      <a:pPr>
                        <a:lnSpc>
                          <a:spcPts val="1200"/>
                        </a:lnSpc>
                      </a:pPr>
                      <a:r>
                        <a:rPr lang="en-US" sz="900" dirty="0">
                          <a:latin typeface="Arial" panose="020B0604020202020204" pitchFamily="34" charset="0"/>
                          <a:cs typeface="Arial" panose="020B0604020202020204" pitchFamily="34" charset="0"/>
                        </a:rPr>
                        <a:t>North Dakota</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229.9%</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293.0%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1</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84.1%</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101.0%</a:t>
                      </a:r>
                    </a:p>
                  </a:txBody>
                  <a:tcPr anchor="b"/>
                </a:tc>
                <a:extLst>
                  <a:ext uri="{0D108BD9-81ED-4DB2-BD59-A6C34878D82A}">
                    <a16:rowId xmlns:a16="http://schemas.microsoft.com/office/drawing/2014/main" val="2842019464"/>
                  </a:ext>
                </a:extLst>
              </a:tr>
              <a:tr h="141776">
                <a:tc>
                  <a:txBody>
                    <a:bodyPr/>
                    <a:lstStyle/>
                    <a:p>
                      <a:pPr>
                        <a:lnSpc>
                          <a:spcPts val="1200"/>
                        </a:lnSpc>
                      </a:pPr>
                      <a:r>
                        <a:rPr lang="en-US" sz="900" dirty="0">
                          <a:latin typeface="Arial" panose="020B0604020202020204" pitchFamily="34" charset="0"/>
                          <a:cs typeface="Arial" panose="020B0604020202020204" pitchFamily="34" charset="0"/>
                        </a:rPr>
                        <a:t>Ohio</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56.0%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50.0%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10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36.0%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27.3%</a:t>
                      </a:r>
                    </a:p>
                  </a:txBody>
                  <a:tcPr anchor="b"/>
                </a:tc>
                <a:extLst>
                  <a:ext uri="{0D108BD9-81ED-4DB2-BD59-A6C34878D82A}">
                    <a16:rowId xmlns:a16="http://schemas.microsoft.com/office/drawing/2014/main" val="2189164240"/>
                  </a:ext>
                </a:extLst>
              </a:tr>
              <a:tr h="141776">
                <a:tc>
                  <a:txBody>
                    <a:bodyPr/>
                    <a:lstStyle/>
                    <a:p>
                      <a:pPr>
                        <a:lnSpc>
                          <a:spcPts val="1200"/>
                        </a:lnSpc>
                      </a:pPr>
                      <a:r>
                        <a:rPr lang="en-US" sz="900" dirty="0">
                          <a:latin typeface="Arial" panose="020B0604020202020204" pitchFamily="34" charset="0"/>
                          <a:cs typeface="Arial" panose="020B0604020202020204" pitchFamily="34" charset="0"/>
                        </a:rPr>
                        <a:t>South Dakota</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86.0%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89.7%</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6</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49.9%</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48.7%</a:t>
                      </a:r>
                    </a:p>
                  </a:txBody>
                  <a:tcPr anchor="b"/>
                </a:tc>
                <a:extLst>
                  <a:ext uri="{0D108BD9-81ED-4DB2-BD59-A6C34878D82A}">
                    <a16:rowId xmlns:a16="http://schemas.microsoft.com/office/drawing/2014/main" val="3157492627"/>
                  </a:ext>
                </a:extLst>
              </a:tr>
              <a:tr h="141776">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Wisconsin</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50.0%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45.0%</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11</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37.7%</a:t>
                      </a:r>
                    </a:p>
                  </a:txBody>
                  <a:tcPr anchor="b"/>
                </a:tc>
                <a:tc>
                  <a:txBody>
                    <a:bodyPr/>
                    <a:lstStyle/>
                    <a:p>
                      <a:pPr algn="ctr">
                        <a:lnSpc>
                          <a:spcPts val="1200"/>
                        </a:lnSpc>
                      </a:pPr>
                      <a:r>
                        <a:rPr lang="en-US" sz="900" dirty="0">
                          <a:latin typeface="Arial" panose="020B0604020202020204" pitchFamily="34" charset="0"/>
                          <a:cs typeface="Arial" panose="020B0604020202020204" pitchFamily="34" charset="0"/>
                        </a:rPr>
                        <a:t>  33.7%</a:t>
                      </a:r>
                    </a:p>
                  </a:txBody>
                  <a:tcPr anchor="b"/>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37492631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102</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23439FB8-D26B-1E43-925B-2965149BEAA8}"/>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Midwest States 2016 Tax Revenues</a:t>
            </a:r>
            <a:br>
              <a:rPr lang="en-US" altLang="en-US" sz="1400" b="1" dirty="0">
                <a:latin typeface="Arial" charset="0"/>
                <a:ea typeface="ＭＳ Ｐゴシック" charset="-128"/>
                <a:cs typeface="Helvetica" charset="0"/>
              </a:rPr>
            </a:br>
            <a:r>
              <a:rPr lang="en-US" altLang="en-US" sz="1400" b="1" dirty="0">
                <a:latin typeface="Arial" charset="0"/>
                <a:ea typeface="ＭＳ Ｐゴシック" charset="-128"/>
                <a:cs typeface="Helvetica" charset="0"/>
              </a:rPr>
              <a:t>Gross and Per Capita</a:t>
            </a: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300"/>
              </a:spcBef>
              <a:buNone/>
            </a:pPr>
            <a:r>
              <a:rPr lang="en-US" altLang="en-US" sz="1000" dirty="0">
                <a:latin typeface="Arial" charset="0"/>
                <a:ea typeface="ＭＳ Ｐゴシック" charset="-128"/>
                <a:cs typeface="Helvetica" charset="0"/>
              </a:rPr>
              <a:t>Source: Federation of Tax Administrators</a:t>
            </a:r>
          </a:p>
        </p:txBody>
      </p:sp>
      <p:graphicFrame>
        <p:nvGraphicFramePr>
          <p:cNvPr id="5" name="Table 4">
            <a:extLst>
              <a:ext uri="{FF2B5EF4-FFF2-40B4-BE49-F238E27FC236}">
                <a16:creationId xmlns:a16="http://schemas.microsoft.com/office/drawing/2014/main" id="{592027FC-1899-C542-8A86-157800206BF2}"/>
              </a:ext>
            </a:extLst>
          </p:cNvPr>
          <p:cNvGraphicFramePr>
            <a:graphicFrameLocks noGrp="1"/>
          </p:cNvGraphicFramePr>
          <p:nvPr>
            <p:extLst>
              <p:ext uri="{D42A27DB-BD31-4B8C-83A1-F6EECF244321}">
                <p14:modId xmlns:p14="http://schemas.microsoft.com/office/powerpoint/2010/main" val="576230045"/>
              </p:ext>
            </p:extLst>
          </p:nvPr>
        </p:nvGraphicFramePr>
        <p:xfrm>
          <a:off x="1333500" y="2173096"/>
          <a:ext cx="6477000" cy="3541904"/>
        </p:xfrm>
        <a:graphic>
          <a:graphicData uri="http://schemas.openxmlformats.org/drawingml/2006/table">
            <a:tbl>
              <a:tblPr firstRow="1" bandRow="1">
                <a:tableStyleId>{5940675A-B579-460E-94D1-54222C63F5DA}</a:tableStyleId>
              </a:tblPr>
              <a:tblGrid>
                <a:gridCol w="1638300">
                  <a:extLst>
                    <a:ext uri="{9D8B030D-6E8A-4147-A177-3AD203B41FA5}">
                      <a16:colId xmlns:a16="http://schemas.microsoft.com/office/drawing/2014/main" val="1777687386"/>
                    </a:ext>
                  </a:extLst>
                </a:gridCol>
                <a:gridCol w="1447800">
                  <a:extLst>
                    <a:ext uri="{9D8B030D-6E8A-4147-A177-3AD203B41FA5}">
                      <a16:colId xmlns:a16="http://schemas.microsoft.com/office/drawing/2014/main" val="502152959"/>
                    </a:ext>
                  </a:extLst>
                </a:gridCol>
                <a:gridCol w="1295400">
                  <a:extLst>
                    <a:ext uri="{9D8B030D-6E8A-4147-A177-3AD203B41FA5}">
                      <a16:colId xmlns:a16="http://schemas.microsoft.com/office/drawing/2014/main" val="4031727419"/>
                    </a:ext>
                  </a:extLst>
                </a:gridCol>
                <a:gridCol w="1066800">
                  <a:extLst>
                    <a:ext uri="{9D8B030D-6E8A-4147-A177-3AD203B41FA5}">
                      <a16:colId xmlns:a16="http://schemas.microsoft.com/office/drawing/2014/main" val="777321015"/>
                    </a:ext>
                  </a:extLst>
                </a:gridCol>
                <a:gridCol w="1028700">
                  <a:extLst>
                    <a:ext uri="{9D8B030D-6E8A-4147-A177-3AD203B41FA5}">
                      <a16:colId xmlns:a16="http://schemas.microsoft.com/office/drawing/2014/main" val="1652902031"/>
                    </a:ext>
                  </a:extLst>
                </a:gridCol>
              </a:tblGrid>
              <a:tr h="166476">
                <a:tc>
                  <a:txBody>
                    <a:bodyPr/>
                    <a:lstStyle/>
                    <a:p>
                      <a:pPr algn="l">
                        <a:lnSpc>
                          <a:spcPts val="1200"/>
                        </a:lnSpc>
                      </a:pPr>
                      <a:endParaRPr lang="en-US" sz="900" b="1" cap="small" baseline="0" dirty="0">
                        <a:ln>
                          <a:noFill/>
                        </a:ln>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ts val="1200"/>
                        </a:lnSpc>
                      </a:pPr>
                      <a:endParaRPr lang="en-US" sz="900" b="1" cap="small" baseline="0" dirty="0">
                        <a:ln>
                          <a:noFill/>
                        </a:ln>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ts val="1200"/>
                        </a:lnSpc>
                      </a:pPr>
                      <a:endParaRPr lang="en-US" sz="900" b="1" cap="small" baseline="0" dirty="0">
                        <a:ln>
                          <a:noFill/>
                        </a:ln>
                        <a:latin typeface="Arial" panose="020B0604020202020204" pitchFamily="34" charset="0"/>
                        <a:cs typeface="Arial" panose="020B0604020202020204" pitchFamily="34" charset="0"/>
                      </a:endParaRPr>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ts val="1200"/>
                        </a:lnSpc>
                      </a:pPr>
                      <a:r>
                        <a:rPr lang="en-US" sz="900" b="1" cap="small" baseline="0" dirty="0">
                          <a:latin typeface="Arial" panose="020B0604020202020204" pitchFamily="34" charset="0"/>
                          <a:cs typeface="Arial" panose="020B0604020202020204" pitchFamily="34" charset="0"/>
                        </a:rPr>
                        <a:t>Rank of Per Capita Tax Revenues</a:t>
                      </a:r>
                    </a:p>
                  </a:txBody>
                  <a:tcPr anchor="b">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pPr algn="ctr">
                        <a:lnSpc>
                          <a:spcPts val="1200"/>
                        </a:lnSpc>
                      </a:pPr>
                      <a:endParaRPr lang="en-US" sz="10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extLst>
                  <a:ext uri="{0D108BD9-81ED-4DB2-BD59-A6C34878D82A}">
                    <a16:rowId xmlns:a16="http://schemas.microsoft.com/office/drawing/2014/main" val="3783049916"/>
                  </a:ext>
                </a:extLst>
              </a:tr>
              <a:tr h="269691">
                <a:tc>
                  <a:txBody>
                    <a:bodyPr/>
                    <a:lstStyle/>
                    <a:p>
                      <a:pPr algn="l">
                        <a:lnSpc>
                          <a:spcPts val="1200"/>
                        </a:lnSpc>
                      </a:pPr>
                      <a:endParaRPr lang="en-US" sz="900" b="1" cap="small" baseline="0" dirty="0">
                        <a:latin typeface="Arial" panose="020B0604020202020204" pitchFamily="34" charset="0"/>
                        <a:cs typeface="Arial" panose="020B0604020202020204" pitchFamily="34" charset="0"/>
                      </a:endParaRPr>
                    </a:p>
                  </a:txBody>
                  <a:tcPr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1200"/>
                        </a:lnSpc>
                      </a:pPr>
                      <a:r>
                        <a:rPr lang="en-US" sz="900" b="1" cap="small" baseline="0" dirty="0">
                          <a:latin typeface="Arial" panose="020B0604020202020204" pitchFamily="34" charset="0"/>
                          <a:cs typeface="Arial" panose="020B0604020202020204" pitchFamily="34" charset="0"/>
                        </a:rPr>
                        <a:t>Total State Taxes</a:t>
                      </a:r>
                      <a:br>
                        <a:rPr lang="en-US" sz="900" b="1" cap="small" baseline="0" dirty="0">
                          <a:latin typeface="Arial" panose="020B0604020202020204" pitchFamily="34" charset="0"/>
                          <a:cs typeface="Arial" panose="020B0604020202020204" pitchFamily="34" charset="0"/>
                        </a:rPr>
                      </a:br>
                      <a:r>
                        <a:rPr lang="en-US" sz="900" b="1" cap="small" baseline="0" dirty="0">
                          <a:latin typeface="Arial" panose="020B0604020202020204" pitchFamily="34" charset="0"/>
                          <a:cs typeface="Arial" panose="020B0604020202020204" pitchFamily="34" charset="0"/>
                        </a:rPr>
                        <a:t>(In $ Millions)</a:t>
                      </a:r>
                    </a:p>
                  </a:txBody>
                  <a:tcPr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1200"/>
                        </a:lnSpc>
                      </a:pPr>
                      <a:r>
                        <a:rPr lang="en-US" sz="900" b="1" cap="small" baseline="0" dirty="0">
                          <a:latin typeface="Arial" panose="020B0604020202020204" pitchFamily="34" charset="0"/>
                          <a:cs typeface="Arial" panose="020B0604020202020204" pitchFamily="34" charset="0"/>
                        </a:rPr>
                        <a:t>Per Capita</a:t>
                      </a:r>
                      <a:br>
                        <a:rPr lang="en-US" sz="900" b="1" cap="small" baseline="0" dirty="0">
                          <a:latin typeface="Arial" panose="020B0604020202020204" pitchFamily="34" charset="0"/>
                          <a:cs typeface="Arial" panose="020B0604020202020204" pitchFamily="34" charset="0"/>
                        </a:rPr>
                      </a:br>
                      <a:r>
                        <a:rPr lang="en-US" sz="900" b="1" cap="small" baseline="0" dirty="0">
                          <a:latin typeface="Arial" panose="020B0604020202020204" pitchFamily="34" charset="0"/>
                          <a:cs typeface="Arial" panose="020B0604020202020204" pitchFamily="34" charset="0"/>
                        </a:rPr>
                        <a:t>State Tax Revenue</a:t>
                      </a:r>
                    </a:p>
                  </a:txBody>
                  <a:tcPr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1200"/>
                        </a:lnSpc>
                      </a:pPr>
                      <a:r>
                        <a:rPr lang="en-US" sz="900" b="1" cap="small" baseline="0" dirty="0">
                          <a:latin typeface="Arial" panose="020B0604020202020204" pitchFamily="34" charset="0"/>
                          <a:cs typeface="Arial" panose="020B0604020202020204" pitchFamily="34" charset="0"/>
                        </a:rPr>
                        <a:t>Nationally</a:t>
                      </a:r>
                      <a:endParaRPr lang="en-US" sz="900" b="1" cap="small" baseline="3000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900" b="1" cap="small" baseline="0" dirty="0">
                          <a:latin typeface="Arial" panose="020B0604020202020204" pitchFamily="34" charset="0"/>
                          <a:cs typeface="Arial" panose="020B0604020202020204" pitchFamily="34" charset="0"/>
                        </a:rPr>
                        <a:t>Midwest</a:t>
                      </a:r>
                    </a:p>
                  </a:txBody>
                  <a:tcPr anchor="b">
                    <a:solidFill>
                      <a:schemeClr val="bg1">
                        <a:lumMod val="85000"/>
                      </a:schemeClr>
                    </a:solidFill>
                  </a:tcPr>
                </a:tc>
                <a:extLst>
                  <a:ext uri="{0D108BD9-81ED-4DB2-BD59-A6C34878D82A}">
                    <a16:rowId xmlns:a16="http://schemas.microsoft.com/office/drawing/2014/main" val="1757445759"/>
                  </a:ext>
                </a:extLst>
              </a:tr>
              <a:tr h="119863">
                <a:tc>
                  <a:txBody>
                    <a:bodyPr/>
                    <a:lstStyle/>
                    <a:p>
                      <a:pPr>
                        <a:lnSpc>
                          <a:spcPts val="1200"/>
                        </a:lnSpc>
                      </a:pPr>
                      <a:r>
                        <a:rPr lang="en-US" sz="1000" dirty="0">
                          <a:latin typeface="Arial" panose="020B0604020202020204" pitchFamily="34" charset="0"/>
                          <a:cs typeface="Arial" panose="020B0604020202020204" pitchFamily="34" charset="0"/>
                        </a:rPr>
                        <a:t>Illinois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36,635</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$2,862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a:t>
                      </a:r>
                    </a:p>
                  </a:txBody>
                  <a:tcPr anchor="b"/>
                </a:tc>
                <a:extLst>
                  <a:ext uri="{0D108BD9-81ED-4DB2-BD59-A6C34878D82A}">
                    <a16:rowId xmlns:a16="http://schemas.microsoft.com/office/drawing/2014/main" val="304377374"/>
                  </a:ext>
                </a:extLst>
              </a:tr>
              <a:tr h="119863">
                <a:tc>
                  <a:txBody>
                    <a:bodyPr/>
                    <a:lstStyle/>
                    <a:p>
                      <a:pPr>
                        <a:lnSpc>
                          <a:spcPts val="1200"/>
                        </a:lnSpc>
                      </a:pPr>
                      <a:r>
                        <a:rPr lang="en-US" sz="1000" dirty="0">
                          <a:latin typeface="Arial" panose="020B0604020202020204" pitchFamily="34" charset="0"/>
                          <a:cs typeface="Arial" panose="020B0604020202020204" pitchFamily="34" charset="0"/>
                        </a:rPr>
                        <a:t>Indiana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17,588</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$2,652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9</a:t>
                      </a:r>
                    </a:p>
                  </a:txBody>
                  <a:tcPr anchor="b"/>
                </a:tc>
                <a:extLst>
                  <a:ext uri="{0D108BD9-81ED-4DB2-BD59-A6C34878D82A}">
                    <a16:rowId xmlns:a16="http://schemas.microsoft.com/office/drawing/2014/main" val="4249998640"/>
                  </a:ext>
                </a:extLst>
              </a:tr>
              <a:tr h="119863">
                <a:tc>
                  <a:txBody>
                    <a:bodyPr/>
                    <a:lstStyle/>
                    <a:p>
                      <a:pPr>
                        <a:lnSpc>
                          <a:spcPts val="1200"/>
                        </a:lnSpc>
                      </a:pPr>
                      <a:r>
                        <a:rPr lang="en-US" sz="1000" dirty="0">
                          <a:latin typeface="Arial" panose="020B0604020202020204" pitchFamily="34" charset="0"/>
                          <a:cs typeface="Arial" panose="020B0604020202020204" pitchFamily="34" charset="0"/>
                        </a:rPr>
                        <a:t>Iowa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9,559</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$3,049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3</a:t>
                      </a:r>
                    </a:p>
                  </a:txBody>
                  <a:tcPr anchor="b"/>
                </a:tc>
                <a:extLst>
                  <a:ext uri="{0D108BD9-81ED-4DB2-BD59-A6C34878D82A}">
                    <a16:rowId xmlns:a16="http://schemas.microsoft.com/office/drawing/2014/main" val="2538609647"/>
                  </a:ext>
                </a:extLst>
              </a:tr>
              <a:tr h="119863">
                <a:tc>
                  <a:txBody>
                    <a:bodyPr/>
                    <a:lstStyle/>
                    <a:p>
                      <a:pPr>
                        <a:lnSpc>
                          <a:spcPts val="1200"/>
                        </a:lnSpc>
                      </a:pPr>
                      <a:r>
                        <a:rPr lang="en-US" sz="1000" dirty="0">
                          <a:latin typeface="Arial" panose="020B0604020202020204" pitchFamily="34" charset="0"/>
                          <a:cs typeface="Arial" panose="020B0604020202020204" pitchFamily="34" charset="0"/>
                        </a:rPr>
                        <a:t>Kansas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8,059</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$2,772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6</a:t>
                      </a:r>
                    </a:p>
                  </a:txBody>
                  <a:tcPr anchor="b"/>
                </a:tc>
                <a:extLst>
                  <a:ext uri="{0D108BD9-81ED-4DB2-BD59-A6C34878D82A}">
                    <a16:rowId xmlns:a16="http://schemas.microsoft.com/office/drawing/2014/main" val="970531487"/>
                  </a:ext>
                </a:extLst>
              </a:tr>
              <a:tr h="119863">
                <a:tc>
                  <a:txBody>
                    <a:bodyPr/>
                    <a:lstStyle/>
                    <a:p>
                      <a:pPr>
                        <a:lnSpc>
                          <a:spcPts val="1200"/>
                        </a:lnSpc>
                      </a:pPr>
                      <a:r>
                        <a:rPr lang="en-US" sz="1000" dirty="0">
                          <a:latin typeface="Arial" panose="020B0604020202020204" pitchFamily="34" charset="0"/>
                          <a:cs typeface="Arial" panose="020B0604020202020204" pitchFamily="34" charset="0"/>
                        </a:rPr>
                        <a:t>Michigan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27,437</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$2,772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7</a:t>
                      </a:r>
                    </a:p>
                  </a:txBody>
                  <a:tcPr anchor="b"/>
                </a:tc>
                <a:extLst>
                  <a:ext uri="{0D108BD9-81ED-4DB2-BD59-A6C34878D82A}">
                    <a16:rowId xmlns:a16="http://schemas.microsoft.com/office/drawing/2014/main" val="236690164"/>
                  </a:ext>
                </a:extLst>
              </a:tr>
              <a:tr h="119863">
                <a:tc>
                  <a:txBody>
                    <a:bodyPr/>
                    <a:lstStyle/>
                    <a:p>
                      <a:pPr>
                        <a:lnSpc>
                          <a:spcPts val="1200"/>
                        </a:lnSpc>
                      </a:pPr>
                      <a:r>
                        <a:rPr lang="en-US" sz="1000" dirty="0">
                          <a:latin typeface="Arial" panose="020B0604020202020204" pitchFamily="34" charset="0"/>
                          <a:cs typeface="Arial" panose="020B0604020202020204" pitchFamily="34" charset="0"/>
                        </a:rPr>
                        <a:t>Minnesota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25,189</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$4,563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2</a:t>
                      </a:r>
                    </a:p>
                  </a:txBody>
                  <a:tcPr anchor="b"/>
                </a:tc>
                <a:extLst>
                  <a:ext uri="{0D108BD9-81ED-4DB2-BD59-A6C34878D82A}">
                    <a16:rowId xmlns:a16="http://schemas.microsoft.com/office/drawing/2014/main" val="1504786062"/>
                  </a:ext>
                </a:extLst>
              </a:tr>
              <a:tr h="119863">
                <a:tc>
                  <a:txBody>
                    <a:bodyPr/>
                    <a:lstStyle/>
                    <a:p>
                      <a:pPr>
                        <a:lnSpc>
                          <a:spcPts val="1200"/>
                        </a:lnSpc>
                      </a:pPr>
                      <a:r>
                        <a:rPr lang="en-US" sz="1000" dirty="0">
                          <a:latin typeface="Arial" panose="020B0604020202020204" pitchFamily="34" charset="0"/>
                          <a:cs typeface="Arial" panose="020B0604020202020204" pitchFamily="34" charset="0"/>
                        </a:rPr>
                        <a:t>Missouri</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12,245</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$2,010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45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a:t>
                      </a:r>
                    </a:p>
                  </a:txBody>
                  <a:tcPr anchor="b"/>
                </a:tc>
                <a:extLst>
                  <a:ext uri="{0D108BD9-81ED-4DB2-BD59-A6C34878D82A}">
                    <a16:rowId xmlns:a16="http://schemas.microsoft.com/office/drawing/2014/main" val="115341084"/>
                  </a:ext>
                </a:extLst>
              </a:tr>
              <a:tr h="119863">
                <a:tc>
                  <a:txBody>
                    <a:bodyPr/>
                    <a:lstStyle/>
                    <a:p>
                      <a:pPr>
                        <a:lnSpc>
                          <a:spcPts val="1200"/>
                        </a:lnSpc>
                      </a:pPr>
                      <a:r>
                        <a:rPr lang="en-US" sz="1000" dirty="0">
                          <a:latin typeface="Arial" panose="020B0604020202020204" pitchFamily="34" charset="0"/>
                          <a:cs typeface="Arial" panose="020B0604020202020204" pitchFamily="34" charset="0"/>
                        </a:rPr>
                        <a:t>Nebraska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5,117</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$2,683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a:t>
                      </a:r>
                    </a:p>
                  </a:txBody>
                  <a:tcPr anchor="b"/>
                </a:tc>
                <a:extLst>
                  <a:ext uri="{0D108BD9-81ED-4DB2-BD59-A6C34878D82A}">
                    <a16:rowId xmlns:a16="http://schemas.microsoft.com/office/drawing/2014/main" val="1756402290"/>
                  </a:ext>
                </a:extLst>
              </a:tr>
              <a:tr h="119863">
                <a:tc>
                  <a:txBody>
                    <a:bodyPr/>
                    <a:lstStyle/>
                    <a:p>
                      <a:pPr>
                        <a:lnSpc>
                          <a:spcPts val="1200"/>
                        </a:lnSpc>
                      </a:pPr>
                      <a:r>
                        <a:rPr lang="en-US" sz="1000" dirty="0">
                          <a:latin typeface="Arial" panose="020B0604020202020204" pitchFamily="34" charset="0"/>
                          <a:cs typeface="Arial" panose="020B0604020202020204" pitchFamily="34" charset="0"/>
                        </a:rPr>
                        <a:t>North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3,709</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$4,894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a:t>
                      </a:r>
                    </a:p>
                  </a:txBody>
                  <a:tcPr anchor="b"/>
                </a:tc>
                <a:extLst>
                  <a:ext uri="{0D108BD9-81ED-4DB2-BD59-A6C34878D82A}">
                    <a16:rowId xmlns:a16="http://schemas.microsoft.com/office/drawing/2014/main" val="2842019464"/>
                  </a:ext>
                </a:extLst>
              </a:tr>
              <a:tr h="119863">
                <a:tc>
                  <a:txBody>
                    <a:bodyPr/>
                    <a:lstStyle/>
                    <a:p>
                      <a:pPr>
                        <a:lnSpc>
                          <a:spcPts val="1200"/>
                        </a:lnSpc>
                      </a:pPr>
                      <a:r>
                        <a:rPr lang="en-US" sz="1000" dirty="0">
                          <a:latin typeface="Arial" panose="020B0604020202020204" pitchFamily="34" charset="0"/>
                          <a:cs typeface="Arial" panose="020B0604020202020204" pitchFamily="34" charset="0"/>
                        </a:rPr>
                        <a:t>Ohio</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28,695</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$2,471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10</a:t>
                      </a:r>
                    </a:p>
                  </a:txBody>
                  <a:tcPr anchor="b"/>
                </a:tc>
                <a:extLst>
                  <a:ext uri="{0D108BD9-81ED-4DB2-BD59-A6C34878D82A}">
                    <a16:rowId xmlns:a16="http://schemas.microsoft.com/office/drawing/2014/main" val="2189164240"/>
                  </a:ext>
                </a:extLst>
              </a:tr>
              <a:tr h="119863">
                <a:tc>
                  <a:txBody>
                    <a:bodyPr/>
                    <a:lstStyle/>
                    <a:p>
                      <a:pPr>
                        <a:lnSpc>
                          <a:spcPts val="1200"/>
                        </a:lnSpc>
                      </a:pPr>
                      <a:r>
                        <a:rPr lang="en-US" sz="1000" dirty="0">
                          <a:latin typeface="Arial" panose="020B0604020202020204" pitchFamily="34" charset="0"/>
                          <a:cs typeface="Arial" panose="020B0604020202020204" pitchFamily="34" charset="0"/>
                        </a:rPr>
                        <a:t>South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1,746</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$2,019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43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11</a:t>
                      </a:r>
                    </a:p>
                  </a:txBody>
                  <a:tcPr anchor="b"/>
                </a:tc>
                <a:extLst>
                  <a:ext uri="{0D108BD9-81ED-4DB2-BD59-A6C34878D82A}">
                    <a16:rowId xmlns:a16="http://schemas.microsoft.com/office/drawing/2014/main" val="3157492627"/>
                  </a:ext>
                </a:extLst>
              </a:tr>
              <a:tr h="119863">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Wisconsin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17,608</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$3,047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4</a:t>
                      </a:r>
                    </a:p>
                  </a:txBody>
                  <a:tcPr anchor="b"/>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29643828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103</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7EE0DDC1-4964-FB44-9AA1-AAD2C0047D0F}"/>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600" b="1" dirty="0">
                <a:latin typeface="Arial" charset="0"/>
                <a:ea typeface="ＭＳ Ｐゴシック" charset="-128"/>
                <a:cs typeface="Helvetica" charset="0"/>
              </a:rPr>
              <a:t>Comparable Other U.S. State</a:t>
            </a:r>
            <a:br>
              <a:rPr lang="en-US" altLang="en-US" sz="1600" b="1" dirty="0">
                <a:latin typeface="Arial" charset="0"/>
                <a:ea typeface="ＭＳ Ｐゴシック" charset="-128"/>
                <a:cs typeface="Helvetica" charset="0"/>
              </a:rPr>
            </a:br>
            <a:r>
              <a:rPr lang="en-US" altLang="en-US" sz="1600" b="1" dirty="0">
                <a:latin typeface="Arial" charset="0"/>
                <a:ea typeface="ＭＳ Ｐゴシック" charset="-128"/>
                <a:cs typeface="Helvetica" charset="0"/>
              </a:rPr>
              <a:t>2016 Gross and Per Capita State Revenue</a:t>
            </a: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0"/>
              </a:spcBef>
              <a:buNone/>
            </a:pPr>
            <a:r>
              <a:rPr lang="en-US" altLang="en-US" sz="1000" dirty="0">
                <a:latin typeface="Arial" charset="0"/>
                <a:ea typeface="ＭＳ Ｐゴシック" charset="-128"/>
                <a:cs typeface="Helvetica" charset="0"/>
              </a:rPr>
              <a:t>Source: Federation of Tax Administrators</a:t>
            </a:r>
          </a:p>
        </p:txBody>
      </p:sp>
      <p:graphicFrame>
        <p:nvGraphicFramePr>
          <p:cNvPr id="5" name="Table 4">
            <a:extLst>
              <a:ext uri="{FF2B5EF4-FFF2-40B4-BE49-F238E27FC236}">
                <a16:creationId xmlns:a16="http://schemas.microsoft.com/office/drawing/2014/main" id="{67788C06-B69A-284B-A0E7-A656B53DB8CB}"/>
              </a:ext>
            </a:extLst>
          </p:cNvPr>
          <p:cNvGraphicFramePr>
            <a:graphicFrameLocks noGrp="1"/>
          </p:cNvGraphicFramePr>
          <p:nvPr>
            <p:extLst>
              <p:ext uri="{D42A27DB-BD31-4B8C-83A1-F6EECF244321}">
                <p14:modId xmlns:p14="http://schemas.microsoft.com/office/powerpoint/2010/main" val="816089696"/>
              </p:ext>
            </p:extLst>
          </p:nvPr>
        </p:nvGraphicFramePr>
        <p:xfrm>
          <a:off x="1428750" y="2362200"/>
          <a:ext cx="6286500" cy="2708768"/>
        </p:xfrm>
        <a:graphic>
          <a:graphicData uri="http://schemas.openxmlformats.org/drawingml/2006/table">
            <a:tbl>
              <a:tblPr firstRow="1" bandRow="1">
                <a:tableStyleId>{5940675A-B579-460E-94D1-54222C63F5DA}</a:tableStyleId>
              </a:tblPr>
              <a:tblGrid>
                <a:gridCol w="1562100">
                  <a:extLst>
                    <a:ext uri="{9D8B030D-6E8A-4147-A177-3AD203B41FA5}">
                      <a16:colId xmlns:a16="http://schemas.microsoft.com/office/drawing/2014/main" val="1777687386"/>
                    </a:ext>
                  </a:extLst>
                </a:gridCol>
                <a:gridCol w="1676400">
                  <a:extLst>
                    <a:ext uri="{9D8B030D-6E8A-4147-A177-3AD203B41FA5}">
                      <a16:colId xmlns:a16="http://schemas.microsoft.com/office/drawing/2014/main" val="502152959"/>
                    </a:ext>
                  </a:extLst>
                </a:gridCol>
                <a:gridCol w="1524000">
                  <a:extLst>
                    <a:ext uri="{9D8B030D-6E8A-4147-A177-3AD203B41FA5}">
                      <a16:colId xmlns:a16="http://schemas.microsoft.com/office/drawing/2014/main" val="777321015"/>
                    </a:ext>
                  </a:extLst>
                </a:gridCol>
                <a:gridCol w="1524000">
                  <a:extLst>
                    <a:ext uri="{9D8B030D-6E8A-4147-A177-3AD203B41FA5}">
                      <a16:colId xmlns:a16="http://schemas.microsoft.com/office/drawing/2014/main" val="2092704571"/>
                    </a:ext>
                  </a:extLst>
                </a:gridCol>
              </a:tblGrid>
              <a:tr h="873388">
                <a:tc>
                  <a:txBody>
                    <a:bodyPr/>
                    <a:lstStyle/>
                    <a:p>
                      <a:pPr algn="l">
                        <a:lnSpc>
                          <a:spcPts val="1600"/>
                        </a:lnSpc>
                      </a:pPr>
                      <a:endParaRPr lang="en-US" sz="14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Total State</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Tax Revenues</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(in Millions)</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Per Capital</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National Rank</a:t>
                      </a:r>
                    </a:p>
                  </a:txBody>
                  <a:tcPr anchor="b">
                    <a:solidFill>
                      <a:schemeClr val="bg1">
                        <a:lumMod val="85000"/>
                      </a:schemeClr>
                    </a:solidFill>
                  </a:tcPr>
                </a:tc>
                <a:extLst>
                  <a:ext uri="{0D108BD9-81ED-4DB2-BD59-A6C34878D82A}">
                    <a16:rowId xmlns:a16="http://schemas.microsoft.com/office/drawing/2014/main" val="1757445759"/>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California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$155,231</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$3,955</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9</a:t>
                      </a:r>
                    </a:p>
                  </a:txBody>
                  <a:tcPr anchor="b"/>
                </a:tc>
                <a:extLst>
                  <a:ext uri="{0D108BD9-81ED-4DB2-BD59-A6C34878D82A}">
                    <a16:rowId xmlns:a16="http://schemas.microsoft.com/office/drawing/2014/main" val="3871993791"/>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Connecticut</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$15,248</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$4,268</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6</a:t>
                      </a:r>
                    </a:p>
                  </a:txBody>
                  <a:tcPr anchor="b"/>
                </a:tc>
                <a:extLst>
                  <a:ext uri="{0D108BD9-81ED-4DB2-BD59-A6C34878D82A}">
                    <a16:rowId xmlns:a16="http://schemas.microsoft.com/office/drawing/2014/main" val="304377374"/>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New York</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$81,354</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$4,120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7</a:t>
                      </a:r>
                    </a:p>
                  </a:txBody>
                  <a:tcPr anchor="b"/>
                </a:tc>
                <a:extLst>
                  <a:ext uri="{0D108BD9-81ED-4DB2-BD59-A6C34878D82A}">
                    <a16:rowId xmlns:a16="http://schemas.microsoft.com/office/drawing/2014/main" val="4249998640"/>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Texas</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$52,138</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$1,871</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49</a:t>
                      </a:r>
                    </a:p>
                  </a:txBody>
                  <a:tcPr anchor="b"/>
                </a:tc>
                <a:extLst>
                  <a:ext uri="{0D108BD9-81ED-4DB2-BD59-A6C34878D82A}">
                    <a16:rowId xmlns:a16="http://schemas.microsoft.com/office/drawing/2014/main" val="2538609647"/>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Pennsylvania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$37,395</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$2,925</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20</a:t>
                      </a:r>
                    </a:p>
                  </a:txBody>
                  <a:tcPr anchor="b"/>
                </a:tc>
                <a:extLst>
                  <a:ext uri="{0D108BD9-81ED-4DB2-BD59-A6C34878D82A}">
                    <a16:rowId xmlns:a16="http://schemas.microsoft.com/office/drawing/2014/main" val="970531487"/>
                  </a:ext>
                </a:extLst>
              </a:tr>
            </a:tbl>
          </a:graphicData>
        </a:graphic>
      </p:graphicFrame>
    </p:spTree>
    <p:extLst>
      <p:ext uri="{BB962C8B-B14F-4D97-AF65-F5344CB8AC3E}">
        <p14:creationId xmlns:p14="http://schemas.microsoft.com/office/powerpoint/2010/main" val="11735897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104</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7A544AB8-3D64-C041-AA19-4EDBF17F52D0}"/>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Midwest States Average Real Property Tax</a:t>
            </a:r>
            <a:r>
              <a:rPr lang="en-US" altLang="en-US" sz="1400" b="1" baseline="30000" dirty="0">
                <a:latin typeface="Arial" charset="0"/>
                <a:ea typeface="ＭＳ Ｐゴシック" charset="-128"/>
                <a:cs typeface="Helvetica" charset="0"/>
              </a:rPr>
              <a:t>1</a:t>
            </a:r>
            <a:r>
              <a:rPr lang="en-US" altLang="en-US" sz="1400" b="1" dirty="0">
                <a:latin typeface="Arial" charset="0"/>
                <a:ea typeface="ＭＳ Ｐゴシック" charset="-128"/>
                <a:cs typeface="Helvetica" charset="0"/>
              </a:rPr>
              <a:t> as Percentage of Home Value</a:t>
            </a:r>
            <a:br>
              <a:rPr lang="en-US" altLang="en-US" sz="1400" b="1" dirty="0">
                <a:latin typeface="Arial" charset="0"/>
                <a:ea typeface="ＭＳ Ｐゴシック" charset="-128"/>
                <a:cs typeface="Helvetica" charset="0"/>
              </a:rPr>
            </a:br>
            <a:r>
              <a:rPr lang="en-US" altLang="en-US" sz="1400" b="1" dirty="0">
                <a:latin typeface="Arial" charset="0"/>
                <a:ea typeface="ＭＳ Ｐゴシック" charset="-128"/>
                <a:cs typeface="Helvetica" charset="0"/>
              </a:rPr>
              <a:t>(2015)</a:t>
            </a:r>
            <a:endParaRPr lang="en-US" altLang="en-US" sz="1400" baseline="300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0"/>
              </a:spcBef>
              <a:buNone/>
            </a:pPr>
            <a:endParaRPr lang="en-US" altLang="en-US" sz="1000" baseline="30000" dirty="0">
              <a:latin typeface="Arial" charset="0"/>
              <a:ea typeface="ＭＳ Ｐゴシック" charset="-128"/>
              <a:cs typeface="Helvetica" charset="0"/>
            </a:endParaRPr>
          </a:p>
          <a:p>
            <a:pPr marL="9525" indent="-9525">
              <a:lnSpc>
                <a:spcPts val="600"/>
              </a:lnSpc>
              <a:spcBef>
                <a:spcPts val="0"/>
              </a:spcBef>
              <a:buNone/>
            </a:pPr>
            <a:endParaRPr lang="en-US" altLang="en-US" sz="1000" baseline="30000" dirty="0">
              <a:latin typeface="Arial" charset="0"/>
              <a:ea typeface="ＭＳ Ｐゴシック" charset="-128"/>
              <a:cs typeface="Helvetica" charset="0"/>
            </a:endParaRPr>
          </a:p>
          <a:p>
            <a:pPr marL="9525" indent="-9525">
              <a:spcBef>
                <a:spcPts val="0"/>
              </a:spcBef>
              <a:buNone/>
            </a:pPr>
            <a:r>
              <a:rPr lang="en-US" altLang="en-US" sz="1000" baseline="30000" dirty="0">
                <a:latin typeface="Arial" charset="0"/>
                <a:ea typeface="ＭＳ Ｐゴシック" charset="-128"/>
                <a:cs typeface="Helvetica" charset="0"/>
              </a:rPr>
              <a:t>1</a:t>
            </a:r>
            <a:r>
              <a:rPr lang="en-US" altLang="en-US" sz="1000" dirty="0">
                <a:latin typeface="Arial" charset="0"/>
                <a:ea typeface="ＭＳ Ｐゴシック" charset="-128"/>
                <a:cs typeface="Helvetica" charset="0"/>
              </a:rPr>
              <a:t> The effective real property tax rate on owner-occupied housing (total real estate taxes divided by home values).</a:t>
            </a:r>
          </a:p>
          <a:p>
            <a:pPr marL="9525" indent="-9525">
              <a:spcBef>
                <a:spcPts val="200"/>
              </a:spcBef>
              <a:buNone/>
            </a:pPr>
            <a:r>
              <a:rPr lang="en-US" altLang="en-US" sz="1000" dirty="0">
                <a:latin typeface="Arial" charset="0"/>
                <a:ea typeface="ＭＳ Ｐゴシック" charset="-128"/>
                <a:cs typeface="Helvetica" charset="0"/>
              </a:rPr>
              <a:t>Source: Tax Foundation</a:t>
            </a:r>
          </a:p>
        </p:txBody>
      </p:sp>
      <p:graphicFrame>
        <p:nvGraphicFramePr>
          <p:cNvPr id="5" name="Table 4">
            <a:extLst>
              <a:ext uri="{FF2B5EF4-FFF2-40B4-BE49-F238E27FC236}">
                <a16:creationId xmlns:a16="http://schemas.microsoft.com/office/drawing/2014/main" id="{1C4ACA0D-7684-A64A-94C5-30074C866230}"/>
              </a:ext>
            </a:extLst>
          </p:cNvPr>
          <p:cNvGraphicFramePr>
            <a:graphicFrameLocks noGrp="1"/>
          </p:cNvGraphicFramePr>
          <p:nvPr>
            <p:extLst>
              <p:ext uri="{D42A27DB-BD31-4B8C-83A1-F6EECF244321}">
                <p14:modId xmlns:p14="http://schemas.microsoft.com/office/powerpoint/2010/main" val="3200561668"/>
              </p:ext>
            </p:extLst>
          </p:nvPr>
        </p:nvGraphicFramePr>
        <p:xfrm>
          <a:off x="1485900" y="2202021"/>
          <a:ext cx="6172200" cy="332232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1777687386"/>
                    </a:ext>
                  </a:extLst>
                </a:gridCol>
                <a:gridCol w="1447800">
                  <a:extLst>
                    <a:ext uri="{9D8B030D-6E8A-4147-A177-3AD203B41FA5}">
                      <a16:colId xmlns:a16="http://schemas.microsoft.com/office/drawing/2014/main" val="502152959"/>
                    </a:ext>
                  </a:extLst>
                </a:gridCol>
                <a:gridCol w="1447800">
                  <a:extLst>
                    <a:ext uri="{9D8B030D-6E8A-4147-A177-3AD203B41FA5}">
                      <a16:colId xmlns:a16="http://schemas.microsoft.com/office/drawing/2014/main" val="4031727419"/>
                    </a:ext>
                  </a:extLst>
                </a:gridCol>
                <a:gridCol w="1524000">
                  <a:extLst>
                    <a:ext uri="{9D8B030D-6E8A-4147-A177-3AD203B41FA5}">
                      <a16:colId xmlns:a16="http://schemas.microsoft.com/office/drawing/2014/main" val="777321015"/>
                    </a:ext>
                  </a:extLst>
                </a:gridCol>
              </a:tblGrid>
              <a:tr h="338667">
                <a:tc>
                  <a:txBody>
                    <a:bodyPr/>
                    <a:lstStyle/>
                    <a:p>
                      <a:pPr algn="l">
                        <a:lnSpc>
                          <a:spcPts val="1200"/>
                        </a:lnSpc>
                      </a:pPr>
                      <a:endParaRPr lang="en-US" sz="10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Effective</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Property Tax Rate</a:t>
                      </a:r>
                      <a:r>
                        <a:rPr lang="en-US" sz="1000" b="1" cap="small" baseline="30000" dirty="0">
                          <a:latin typeface="Arial" panose="020B0604020202020204" pitchFamily="34" charset="0"/>
                          <a:cs typeface="Arial" panose="020B0604020202020204" pitchFamily="34" charset="0"/>
                        </a:rPr>
                        <a:t>1</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Rank</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National Rank</a:t>
                      </a:r>
                      <a:endParaRPr lang="en-US" sz="1000" b="1" cap="small" baseline="30000" dirty="0">
                        <a:latin typeface="Arial" panose="020B0604020202020204" pitchFamily="34" charset="0"/>
                        <a:cs typeface="Arial" panose="020B0604020202020204" pitchFamily="34" charset="0"/>
                      </a:endParaRPr>
                    </a:p>
                  </a:txBody>
                  <a:tcPr anchor="b">
                    <a:solidFill>
                      <a:schemeClr val="bg1">
                        <a:lumMod val="85000"/>
                      </a:schemeClr>
                    </a:solidFill>
                  </a:tcPr>
                </a:tc>
                <a:extLst>
                  <a:ext uri="{0D108BD9-81ED-4DB2-BD59-A6C34878D82A}">
                    <a16:rowId xmlns:a16="http://schemas.microsoft.com/office/drawing/2014/main" val="1757445759"/>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Illinois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2.32%</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a:t>
                      </a:r>
                    </a:p>
                  </a:txBody>
                  <a:tcPr anchor="b"/>
                </a:tc>
                <a:extLst>
                  <a:ext uri="{0D108BD9-81ED-4DB2-BD59-A6C34878D82A}">
                    <a16:rowId xmlns:a16="http://schemas.microsoft.com/office/drawing/2014/main" val="30437737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Indiana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0.86%</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28</a:t>
                      </a:r>
                    </a:p>
                  </a:txBody>
                  <a:tcPr anchor="b"/>
                </a:tc>
                <a:extLst>
                  <a:ext uri="{0D108BD9-81ED-4DB2-BD59-A6C34878D82A}">
                    <a16:rowId xmlns:a16="http://schemas.microsoft.com/office/drawing/2014/main" val="42499986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Iowa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1.49%</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14</a:t>
                      </a:r>
                    </a:p>
                  </a:txBody>
                  <a:tcPr anchor="b"/>
                </a:tc>
                <a:extLst>
                  <a:ext uri="{0D108BD9-81ED-4DB2-BD59-A6C34878D82A}">
                    <a16:rowId xmlns:a16="http://schemas.microsoft.com/office/drawing/2014/main" val="253860964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Kansas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1.39%</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15</a:t>
                      </a:r>
                    </a:p>
                  </a:txBody>
                  <a:tcPr anchor="b"/>
                </a:tc>
                <a:extLst>
                  <a:ext uri="{0D108BD9-81ED-4DB2-BD59-A6C34878D82A}">
                    <a16:rowId xmlns:a16="http://schemas.microsoft.com/office/drawing/2014/main" val="97053148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Michigan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1.79%</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8</a:t>
                      </a:r>
                    </a:p>
                  </a:txBody>
                  <a:tcPr anchor="b"/>
                </a:tc>
                <a:extLst>
                  <a:ext uri="{0D108BD9-81ED-4DB2-BD59-A6C34878D82A}">
                    <a16:rowId xmlns:a16="http://schemas.microsoft.com/office/drawing/2014/main" val="2366901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Minnesota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1.96%</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19</a:t>
                      </a:r>
                    </a:p>
                  </a:txBody>
                  <a:tcPr anchor="b"/>
                </a:tc>
                <a:extLst>
                  <a:ext uri="{0D108BD9-81ED-4DB2-BD59-A6C34878D82A}">
                    <a16:rowId xmlns:a16="http://schemas.microsoft.com/office/drawing/2014/main" val="1504786062"/>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Missouri</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1.02%</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26</a:t>
                      </a:r>
                    </a:p>
                  </a:txBody>
                  <a:tcPr anchor="b"/>
                </a:tc>
                <a:extLst>
                  <a:ext uri="{0D108BD9-81ED-4DB2-BD59-A6C34878D82A}">
                    <a16:rowId xmlns:a16="http://schemas.microsoft.com/office/drawing/2014/main" val="11534108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Nebraska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1.84%</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7</a:t>
                      </a:r>
                    </a:p>
                  </a:txBody>
                  <a:tcPr anchor="b"/>
                </a:tc>
                <a:extLst>
                  <a:ext uri="{0D108BD9-81ED-4DB2-BD59-A6C34878D82A}">
                    <a16:rowId xmlns:a16="http://schemas.microsoft.com/office/drawing/2014/main" val="175640229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North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1.11%</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21</a:t>
                      </a:r>
                    </a:p>
                  </a:txBody>
                  <a:tcPr anchor="b"/>
                </a:tc>
                <a:extLst>
                  <a:ext uri="{0D108BD9-81ED-4DB2-BD59-A6C34878D82A}">
                    <a16:rowId xmlns:a16="http://schemas.microsoft.com/office/drawing/2014/main" val="28420194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Ohio</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1.55%</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a:t>
                      </a:r>
                    </a:p>
                  </a:txBody>
                  <a:tcPr anchor="b"/>
                </a:tc>
                <a:extLst>
                  <a:ext uri="{0D108BD9-81ED-4DB2-BD59-A6C34878D82A}">
                    <a16:rowId xmlns:a16="http://schemas.microsoft.com/office/drawing/2014/main" val="21891642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South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1.32%</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16</a:t>
                      </a:r>
                    </a:p>
                  </a:txBody>
                  <a:tcPr anchor="b"/>
                </a:tc>
                <a:extLst>
                  <a:ext uri="{0D108BD9-81ED-4DB2-BD59-A6C34878D82A}">
                    <a16:rowId xmlns:a16="http://schemas.microsoft.com/office/drawing/2014/main" val="3157492627"/>
                  </a:ext>
                </a:extLst>
              </a:tr>
              <a:tr h="208410">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Wisconsin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1.19%</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5</a:t>
                      </a:r>
                    </a:p>
                  </a:txBody>
                  <a:tcPr anchor="b"/>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38894939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105</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D26AF05D-4D20-1E40-9E58-673F154F4611}"/>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Midwest States Income Tax Rate – 2018</a:t>
            </a:r>
            <a:br>
              <a:rPr lang="en-US" altLang="en-US" sz="1400" b="1" dirty="0">
                <a:latin typeface="Arial" charset="0"/>
                <a:ea typeface="ＭＳ Ｐゴシック" charset="-128"/>
                <a:cs typeface="Helvetica" charset="0"/>
              </a:rPr>
            </a:br>
            <a:r>
              <a:rPr lang="en-US" altLang="en-US" sz="1400" b="1" dirty="0">
                <a:latin typeface="Arial" charset="0"/>
                <a:ea typeface="ＭＳ Ｐゴシック" charset="-128"/>
                <a:cs typeface="Helvetica" charset="0"/>
              </a:rPr>
              <a:t>Income Tax</a:t>
            </a: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0" indent="0">
              <a:spcBef>
                <a:spcPts val="600"/>
              </a:spcBef>
              <a:buNone/>
            </a:pPr>
            <a:r>
              <a:rPr lang="en-US" altLang="en-US" sz="1000" dirty="0">
                <a:latin typeface="Arial" charset="0"/>
                <a:ea typeface="ＭＳ Ｐゴシック" charset="-128"/>
                <a:cs typeface="Helvetica" charset="0"/>
              </a:rPr>
              <a:t>Source: Tax Foundation</a:t>
            </a:r>
          </a:p>
        </p:txBody>
      </p:sp>
      <p:graphicFrame>
        <p:nvGraphicFramePr>
          <p:cNvPr id="5" name="Table 4">
            <a:extLst>
              <a:ext uri="{FF2B5EF4-FFF2-40B4-BE49-F238E27FC236}">
                <a16:creationId xmlns:a16="http://schemas.microsoft.com/office/drawing/2014/main" id="{84CA362C-D147-0846-AB94-A619F1445734}"/>
              </a:ext>
            </a:extLst>
          </p:cNvPr>
          <p:cNvGraphicFramePr>
            <a:graphicFrameLocks noGrp="1"/>
          </p:cNvGraphicFramePr>
          <p:nvPr>
            <p:extLst>
              <p:ext uri="{D42A27DB-BD31-4B8C-83A1-F6EECF244321}">
                <p14:modId xmlns:p14="http://schemas.microsoft.com/office/powerpoint/2010/main" val="75773000"/>
              </p:ext>
            </p:extLst>
          </p:nvPr>
        </p:nvGraphicFramePr>
        <p:xfrm>
          <a:off x="952500" y="2133600"/>
          <a:ext cx="7239000" cy="3581400"/>
        </p:xfrm>
        <a:graphic>
          <a:graphicData uri="http://schemas.openxmlformats.org/drawingml/2006/table">
            <a:tbl>
              <a:tblPr firstRow="1" bandRow="1">
                <a:tableStyleId>{5940675A-B579-460E-94D1-54222C63F5DA}</a:tableStyleId>
              </a:tblPr>
              <a:tblGrid>
                <a:gridCol w="1422400">
                  <a:extLst>
                    <a:ext uri="{9D8B030D-6E8A-4147-A177-3AD203B41FA5}">
                      <a16:colId xmlns:a16="http://schemas.microsoft.com/office/drawing/2014/main" val="1777687386"/>
                    </a:ext>
                  </a:extLst>
                </a:gridCol>
                <a:gridCol w="977900">
                  <a:extLst>
                    <a:ext uri="{9D8B030D-6E8A-4147-A177-3AD203B41FA5}">
                      <a16:colId xmlns:a16="http://schemas.microsoft.com/office/drawing/2014/main" val="502152959"/>
                    </a:ext>
                  </a:extLst>
                </a:gridCol>
                <a:gridCol w="914400">
                  <a:extLst>
                    <a:ext uri="{9D8B030D-6E8A-4147-A177-3AD203B41FA5}">
                      <a16:colId xmlns:a16="http://schemas.microsoft.com/office/drawing/2014/main" val="4031727419"/>
                    </a:ext>
                  </a:extLst>
                </a:gridCol>
                <a:gridCol w="1066800">
                  <a:extLst>
                    <a:ext uri="{9D8B030D-6E8A-4147-A177-3AD203B41FA5}">
                      <a16:colId xmlns:a16="http://schemas.microsoft.com/office/drawing/2014/main" val="777321015"/>
                    </a:ext>
                  </a:extLst>
                </a:gridCol>
                <a:gridCol w="1143000">
                  <a:extLst>
                    <a:ext uri="{9D8B030D-6E8A-4147-A177-3AD203B41FA5}">
                      <a16:colId xmlns:a16="http://schemas.microsoft.com/office/drawing/2014/main" val="1652902031"/>
                    </a:ext>
                  </a:extLst>
                </a:gridCol>
                <a:gridCol w="1714500">
                  <a:extLst>
                    <a:ext uri="{9D8B030D-6E8A-4147-A177-3AD203B41FA5}">
                      <a16:colId xmlns:a16="http://schemas.microsoft.com/office/drawing/2014/main" val="2092704571"/>
                    </a:ext>
                  </a:extLst>
                </a:gridCol>
              </a:tblGrid>
              <a:tr h="233276">
                <a:tc>
                  <a:txBody>
                    <a:bodyPr/>
                    <a:lstStyle/>
                    <a:p>
                      <a:pPr algn="l">
                        <a:lnSpc>
                          <a:spcPct val="100000"/>
                        </a:lnSpc>
                      </a:pPr>
                      <a:endParaRPr lang="en-US" sz="9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ct val="100000"/>
                        </a:lnSpc>
                      </a:pPr>
                      <a:r>
                        <a:rPr lang="en-US" sz="900" b="1" cap="small" baseline="0" dirty="0">
                          <a:latin typeface="Arial" panose="020B0604020202020204" pitchFamily="34" charset="0"/>
                          <a:cs typeface="Arial" panose="020B0604020202020204" pitchFamily="34" charset="0"/>
                        </a:rPr>
                        <a:t>Max Rate</a:t>
                      </a:r>
                    </a:p>
                  </a:txBody>
                  <a:tcPr anchor="b">
                    <a:solidFill>
                      <a:schemeClr val="bg1">
                        <a:lumMod val="85000"/>
                      </a:schemeClr>
                    </a:solidFill>
                  </a:tcPr>
                </a:tc>
                <a:tc>
                  <a:txBody>
                    <a:bodyPr/>
                    <a:lstStyle/>
                    <a:p>
                      <a:pPr algn="ctr">
                        <a:lnSpc>
                          <a:spcPct val="100000"/>
                        </a:lnSpc>
                      </a:pPr>
                      <a:r>
                        <a:rPr lang="en-US" sz="900" b="1" cap="small" baseline="0" dirty="0">
                          <a:latin typeface="Arial" panose="020B0604020202020204" pitchFamily="34" charset="0"/>
                          <a:cs typeface="Arial" panose="020B0604020202020204" pitchFamily="34" charset="0"/>
                        </a:rPr>
                        <a:t>Rank by</a:t>
                      </a:r>
                      <a:br>
                        <a:rPr lang="en-US" sz="900" b="1" cap="small" baseline="0" dirty="0">
                          <a:latin typeface="Arial" panose="020B0604020202020204" pitchFamily="34" charset="0"/>
                          <a:cs typeface="Arial" panose="020B0604020202020204" pitchFamily="34" charset="0"/>
                        </a:rPr>
                      </a:br>
                      <a:r>
                        <a:rPr lang="en-US" sz="900" b="1" cap="small" baseline="0" dirty="0">
                          <a:latin typeface="Arial" panose="020B0604020202020204" pitchFamily="34" charset="0"/>
                          <a:cs typeface="Arial" panose="020B0604020202020204" pitchFamily="34" charset="0"/>
                        </a:rPr>
                        <a:t>Max Rate</a:t>
                      </a:r>
                    </a:p>
                  </a:txBody>
                  <a:tcPr anchor="b">
                    <a:solidFill>
                      <a:schemeClr val="bg1">
                        <a:lumMod val="85000"/>
                      </a:schemeClr>
                    </a:solidFill>
                  </a:tcPr>
                </a:tc>
                <a:tc>
                  <a:txBody>
                    <a:bodyPr/>
                    <a:lstStyle/>
                    <a:p>
                      <a:pPr algn="ctr">
                        <a:lnSpc>
                          <a:spcPct val="100000"/>
                        </a:lnSpc>
                      </a:pPr>
                      <a:r>
                        <a:rPr lang="en-US" sz="900" b="1" cap="small" baseline="0" dirty="0">
                          <a:latin typeface="Arial" panose="020B0604020202020204" pitchFamily="34" charset="0"/>
                          <a:cs typeface="Arial" panose="020B0604020202020204" pitchFamily="34" charset="0"/>
                        </a:rPr>
                        <a:t>Rate at</a:t>
                      </a:r>
                      <a:br>
                        <a:rPr lang="en-US" sz="900" b="1" cap="small" baseline="0" dirty="0">
                          <a:latin typeface="Arial" panose="020B0604020202020204" pitchFamily="34" charset="0"/>
                          <a:cs typeface="Arial" panose="020B0604020202020204" pitchFamily="34" charset="0"/>
                        </a:rPr>
                      </a:br>
                      <a:r>
                        <a:rPr lang="en-US" sz="900" b="1" cap="small" baseline="0" dirty="0">
                          <a:latin typeface="Arial" panose="020B0604020202020204" pitchFamily="34" charset="0"/>
                          <a:cs typeface="Arial" panose="020B0604020202020204" pitchFamily="34" charset="0"/>
                        </a:rPr>
                        <a:t>$100,000 Income</a:t>
                      </a:r>
                    </a:p>
                  </a:txBody>
                  <a:tcPr anchor="b">
                    <a:solidFill>
                      <a:schemeClr val="bg1">
                        <a:lumMod val="85000"/>
                      </a:schemeClr>
                    </a:solidFill>
                  </a:tcPr>
                </a:tc>
                <a:tc>
                  <a:txBody>
                    <a:bodyPr/>
                    <a:lstStyle/>
                    <a:p>
                      <a:pPr algn="ctr">
                        <a:lnSpc>
                          <a:spcPct val="100000"/>
                        </a:lnSpc>
                      </a:pPr>
                      <a:r>
                        <a:rPr lang="en-US" sz="900" b="1" cap="small" baseline="0" dirty="0">
                          <a:latin typeface="Arial" panose="020B0604020202020204" pitchFamily="34" charset="0"/>
                          <a:cs typeface="Arial" panose="020B0604020202020204" pitchFamily="34" charset="0"/>
                        </a:rPr>
                        <a:t>Rank at</a:t>
                      </a:r>
                      <a:br>
                        <a:rPr lang="en-US" sz="900" b="1" cap="small" baseline="0" dirty="0">
                          <a:latin typeface="Arial" panose="020B0604020202020204" pitchFamily="34" charset="0"/>
                          <a:cs typeface="Arial" panose="020B0604020202020204" pitchFamily="34" charset="0"/>
                        </a:rPr>
                      </a:br>
                      <a:r>
                        <a:rPr lang="en-US" sz="900" b="1" cap="small" baseline="0" dirty="0">
                          <a:latin typeface="Arial" panose="020B0604020202020204" pitchFamily="34" charset="0"/>
                          <a:cs typeface="Arial" panose="020B0604020202020204" pitchFamily="34" charset="0"/>
                        </a:rPr>
                        <a:t>Rate Per</a:t>
                      </a:r>
                      <a:br>
                        <a:rPr lang="en-US" sz="900" b="1" cap="small" baseline="0" dirty="0">
                          <a:latin typeface="Arial" panose="020B0604020202020204" pitchFamily="34" charset="0"/>
                          <a:cs typeface="Arial" panose="020B0604020202020204" pitchFamily="34" charset="0"/>
                        </a:rPr>
                      </a:br>
                      <a:r>
                        <a:rPr lang="en-US" sz="900" b="1" cap="small" baseline="0" dirty="0">
                          <a:latin typeface="Arial" panose="020B0604020202020204" pitchFamily="34" charset="0"/>
                          <a:cs typeface="Arial" panose="020B0604020202020204" pitchFamily="34" charset="0"/>
                        </a:rPr>
                        <a:t>$100,000 Income</a:t>
                      </a:r>
                    </a:p>
                  </a:txBody>
                  <a:tcPr anchor="b">
                    <a:solidFill>
                      <a:schemeClr val="bg1">
                        <a:lumMod val="85000"/>
                      </a:schemeClr>
                    </a:solidFill>
                  </a:tcPr>
                </a:tc>
                <a:tc>
                  <a:txBody>
                    <a:bodyPr/>
                    <a:lstStyle/>
                    <a:p>
                      <a:pPr algn="ctr">
                        <a:lnSpc>
                          <a:spcPct val="100000"/>
                        </a:lnSpc>
                      </a:pPr>
                      <a:r>
                        <a:rPr lang="en-US" sz="900" b="1" cap="small" baseline="0" dirty="0">
                          <a:latin typeface="Arial" panose="020B0604020202020204" pitchFamily="34" charset="0"/>
                          <a:cs typeface="Arial" panose="020B0604020202020204" pitchFamily="34" charset="0"/>
                        </a:rPr>
                        <a:t>Graduated Range</a:t>
                      </a:r>
                    </a:p>
                  </a:txBody>
                  <a:tcPr anchor="b">
                    <a:solidFill>
                      <a:schemeClr val="bg1">
                        <a:lumMod val="85000"/>
                      </a:schemeClr>
                    </a:solidFill>
                  </a:tcPr>
                </a:tc>
                <a:extLst>
                  <a:ext uri="{0D108BD9-81ED-4DB2-BD59-A6C34878D82A}">
                    <a16:rowId xmlns:a16="http://schemas.microsoft.com/office/drawing/2014/main" val="1757445759"/>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Illinois</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4.95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8</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4.95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7</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304377374"/>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Indiana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3.23</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3.23</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4249998640"/>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Iowa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8.98</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2</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8.98</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0.36 – 8.89% ($71,910+)</a:t>
                      </a:r>
                    </a:p>
                  </a:txBody>
                  <a:tcPr/>
                </a:tc>
                <a:extLst>
                  <a:ext uri="{0D108BD9-81ED-4DB2-BD59-A6C34878D82A}">
                    <a16:rowId xmlns:a16="http://schemas.microsoft.com/office/drawing/2014/main" val="2538609647"/>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Kansas</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5.70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5.70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3.10 – 5.70%</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($2,500+)   ($30,000+)</a:t>
                      </a:r>
                    </a:p>
                  </a:txBody>
                  <a:tcPr/>
                </a:tc>
                <a:extLst>
                  <a:ext uri="{0D108BD9-81ED-4DB2-BD59-A6C34878D82A}">
                    <a16:rowId xmlns:a16="http://schemas.microsoft.com/office/drawing/2014/main" val="970531487"/>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Michigan</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4.25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9</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4.25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8</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236690164"/>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Minnesota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9.85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7.85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2</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5.35 – 9.85% ($160,000+)</a:t>
                      </a:r>
                    </a:p>
                  </a:txBody>
                  <a:tcPr/>
                </a:tc>
                <a:extLst>
                  <a:ext uri="{0D108BD9-81ED-4DB2-BD59-A6C34878D82A}">
                    <a16:rowId xmlns:a16="http://schemas.microsoft.com/office/drawing/2014/main" val="1504786062"/>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Missouri</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5.90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5.90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1.50 – 5.90 ($9,072+)</a:t>
                      </a:r>
                    </a:p>
                  </a:txBody>
                  <a:tcPr/>
                </a:tc>
                <a:extLst>
                  <a:ext uri="{0D108BD9-81ED-4DB2-BD59-A6C34878D82A}">
                    <a16:rowId xmlns:a16="http://schemas.microsoft.com/office/drawing/2014/main" val="115341084"/>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Nebraska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6.84</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6.84</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3</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2.46 – 6.84% ($30,000+)</a:t>
                      </a:r>
                    </a:p>
                  </a:txBody>
                  <a:tcPr/>
                </a:tc>
                <a:extLst>
                  <a:ext uri="{0D108BD9-81ED-4DB2-BD59-A6C34878D82A}">
                    <a16:rowId xmlns:a16="http://schemas.microsoft.com/office/drawing/2014/main" val="1756402290"/>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North Dakota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2.90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11</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2.27</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11</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1.10 – 2.9% ($424,950+)</a:t>
                      </a:r>
                    </a:p>
                  </a:txBody>
                  <a:tcPr/>
                </a:tc>
                <a:extLst>
                  <a:ext uri="{0D108BD9-81ED-4DB2-BD59-A6C34878D82A}">
                    <a16:rowId xmlns:a16="http://schemas.microsoft.com/office/drawing/2014/main" val="2842019464"/>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Ohio</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4.99</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7</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3.96</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9</a:t>
                      </a:r>
                    </a:p>
                  </a:txBody>
                  <a:tcPr/>
                </a:tc>
                <a:tc>
                  <a:txBody>
                    <a:bodyPr/>
                    <a:lstStyle/>
                    <a:p>
                      <a:pPr algn="ctr">
                        <a:lnSpc>
                          <a:spcPts val="1200"/>
                        </a:lnSpc>
                      </a:pP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9164240"/>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South Dakota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None</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12</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None</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12</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None</a:t>
                      </a:r>
                    </a:p>
                  </a:txBody>
                  <a:tcPr/>
                </a:tc>
                <a:extLst>
                  <a:ext uri="{0D108BD9-81ED-4DB2-BD59-A6C34878D82A}">
                    <a16:rowId xmlns:a16="http://schemas.microsoft.com/office/drawing/2014/main" val="3157492627"/>
                  </a:ext>
                </a:extLst>
              </a:tr>
              <a:tr h="141776">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Wisconsin</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7.65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3</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6.27</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4.00 – 7.65% ($247,350+)</a:t>
                      </a:r>
                    </a:p>
                  </a:txBody>
                  <a:tcPr/>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771707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106</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D2AA75CF-E2E5-8B4F-98FD-7E142B6A62F1}"/>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600" b="1" dirty="0">
                <a:latin typeface="Arial" charset="0"/>
                <a:ea typeface="ＭＳ Ｐゴシック" charset="-128"/>
                <a:cs typeface="Helvetica" charset="0"/>
              </a:rPr>
              <a:t>Comparable Other States</a:t>
            </a: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0"/>
              </a:spcBef>
              <a:buNone/>
            </a:pPr>
            <a:r>
              <a:rPr lang="en-US" altLang="en-US" sz="1000" dirty="0">
                <a:latin typeface="Arial" charset="0"/>
                <a:ea typeface="ＭＳ Ｐゴシック" charset="-128"/>
                <a:cs typeface="Helvetica" charset="0"/>
              </a:rPr>
              <a:t>Source: Tax Foundation</a:t>
            </a:r>
          </a:p>
        </p:txBody>
      </p:sp>
      <p:graphicFrame>
        <p:nvGraphicFramePr>
          <p:cNvPr id="5" name="Table 4">
            <a:extLst>
              <a:ext uri="{FF2B5EF4-FFF2-40B4-BE49-F238E27FC236}">
                <a16:creationId xmlns:a16="http://schemas.microsoft.com/office/drawing/2014/main" id="{13B529D5-FCAA-AF40-BB20-9BA96FBEE709}"/>
              </a:ext>
            </a:extLst>
          </p:cNvPr>
          <p:cNvGraphicFramePr>
            <a:graphicFrameLocks noGrp="1"/>
          </p:cNvGraphicFramePr>
          <p:nvPr>
            <p:extLst>
              <p:ext uri="{D42A27DB-BD31-4B8C-83A1-F6EECF244321}">
                <p14:modId xmlns:p14="http://schemas.microsoft.com/office/powerpoint/2010/main" val="183708728"/>
              </p:ext>
            </p:extLst>
          </p:nvPr>
        </p:nvGraphicFramePr>
        <p:xfrm>
          <a:off x="1447800" y="2057400"/>
          <a:ext cx="6248400" cy="2708768"/>
        </p:xfrm>
        <a:graphic>
          <a:graphicData uri="http://schemas.openxmlformats.org/drawingml/2006/table">
            <a:tbl>
              <a:tblPr firstRow="1" bandRow="1">
                <a:tableStyleId>{5940675A-B579-460E-94D1-54222C63F5DA}</a:tableStyleId>
              </a:tblPr>
              <a:tblGrid>
                <a:gridCol w="1447800">
                  <a:extLst>
                    <a:ext uri="{9D8B030D-6E8A-4147-A177-3AD203B41FA5}">
                      <a16:colId xmlns:a16="http://schemas.microsoft.com/office/drawing/2014/main" val="1777687386"/>
                    </a:ext>
                  </a:extLst>
                </a:gridCol>
                <a:gridCol w="1219200">
                  <a:extLst>
                    <a:ext uri="{9D8B030D-6E8A-4147-A177-3AD203B41FA5}">
                      <a16:colId xmlns:a16="http://schemas.microsoft.com/office/drawing/2014/main" val="502152959"/>
                    </a:ext>
                  </a:extLst>
                </a:gridCol>
                <a:gridCol w="1219200">
                  <a:extLst>
                    <a:ext uri="{9D8B030D-6E8A-4147-A177-3AD203B41FA5}">
                      <a16:colId xmlns:a16="http://schemas.microsoft.com/office/drawing/2014/main" val="777321015"/>
                    </a:ext>
                  </a:extLst>
                </a:gridCol>
                <a:gridCol w="2362200">
                  <a:extLst>
                    <a:ext uri="{9D8B030D-6E8A-4147-A177-3AD203B41FA5}">
                      <a16:colId xmlns:a16="http://schemas.microsoft.com/office/drawing/2014/main" val="3793596571"/>
                    </a:ext>
                  </a:extLst>
                </a:gridCol>
              </a:tblGrid>
              <a:tr h="873388">
                <a:tc>
                  <a:txBody>
                    <a:bodyPr/>
                    <a:lstStyle/>
                    <a:p>
                      <a:pPr algn="l">
                        <a:lnSpc>
                          <a:spcPts val="1600"/>
                        </a:lnSpc>
                      </a:pPr>
                      <a:endParaRPr lang="en-US" sz="14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Max Rate</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Rate</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at $100,000</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Graduated Range</a:t>
                      </a:r>
                    </a:p>
                  </a:txBody>
                  <a:tcPr anchor="b">
                    <a:solidFill>
                      <a:schemeClr val="bg1">
                        <a:lumMod val="85000"/>
                      </a:schemeClr>
                    </a:solidFill>
                  </a:tcPr>
                </a:tc>
                <a:extLst>
                  <a:ext uri="{0D108BD9-81ED-4DB2-BD59-A6C34878D82A}">
                    <a16:rowId xmlns:a16="http://schemas.microsoft.com/office/drawing/2014/main" val="1757445759"/>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California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13.3%</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9.30%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1.0 – 13.3% ($1,000,000+)</a:t>
                      </a:r>
                    </a:p>
                  </a:txBody>
                  <a:tcPr anchor="b"/>
                </a:tc>
                <a:extLst>
                  <a:ext uri="{0D108BD9-81ED-4DB2-BD59-A6C34878D82A}">
                    <a16:rowId xmlns:a16="http://schemas.microsoft.com/office/drawing/2014/main" val="3871993791"/>
                  </a:ext>
                </a:extLst>
              </a:tr>
              <a:tr h="367076">
                <a:tc>
                  <a:txBody>
                    <a:bodyPr/>
                    <a:lstStyle/>
                    <a:p>
                      <a:pPr marL="0" marR="0" lvl="0" indent="0" algn="l" defTabSz="457200" rtl="0" eaLnBrk="1" fontAlgn="auto" latinLnBrk="0" hangingPunct="1">
                        <a:lnSpc>
                          <a:spcPts val="16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New York</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8.82%</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6.57%</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4.0 – 8.82% ($1,077,550+)</a:t>
                      </a:r>
                    </a:p>
                  </a:txBody>
                  <a:tcPr anchor="b"/>
                </a:tc>
                <a:extLst>
                  <a:ext uri="{0D108BD9-81ED-4DB2-BD59-A6C34878D82A}">
                    <a16:rowId xmlns:a16="http://schemas.microsoft.com/office/drawing/2014/main" val="304377374"/>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Texas</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None</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None</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None</a:t>
                      </a:r>
                    </a:p>
                  </a:txBody>
                  <a:tcPr anchor="b"/>
                </a:tc>
                <a:extLst>
                  <a:ext uri="{0D108BD9-81ED-4DB2-BD59-A6C34878D82A}">
                    <a16:rowId xmlns:a16="http://schemas.microsoft.com/office/drawing/2014/main" val="4249998640"/>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Connecticut</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6.99%</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6.00%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3.0 – 6.99% ($500,020+)</a:t>
                      </a:r>
                    </a:p>
                  </a:txBody>
                  <a:tcPr anchor="b"/>
                </a:tc>
                <a:extLst>
                  <a:ext uri="{0D108BD9-81ED-4DB2-BD59-A6C34878D82A}">
                    <a16:rowId xmlns:a16="http://schemas.microsoft.com/office/drawing/2014/main" val="2538609647"/>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Pennsylvania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3.07%</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3.07%</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No</a:t>
                      </a:r>
                    </a:p>
                  </a:txBody>
                  <a:tcPr anchor="b"/>
                </a:tc>
                <a:extLst>
                  <a:ext uri="{0D108BD9-81ED-4DB2-BD59-A6C34878D82A}">
                    <a16:rowId xmlns:a16="http://schemas.microsoft.com/office/drawing/2014/main" val="970531487"/>
                  </a:ext>
                </a:extLst>
              </a:tr>
            </a:tbl>
          </a:graphicData>
        </a:graphic>
      </p:graphicFrame>
    </p:spTree>
    <p:extLst>
      <p:ext uri="{BB962C8B-B14F-4D97-AF65-F5344CB8AC3E}">
        <p14:creationId xmlns:p14="http://schemas.microsoft.com/office/powerpoint/2010/main" val="26627009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107</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1CDEA09A-7EA9-6845-AD90-1F0857C2DF3A}"/>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Midwest States Corporate Tax Rate and Sales Tax – 2018</a:t>
            </a: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0" indent="0">
              <a:spcBef>
                <a:spcPts val="300"/>
              </a:spcBef>
              <a:buNone/>
            </a:pPr>
            <a:r>
              <a:rPr lang="en-US" altLang="en-US" sz="1000" dirty="0">
                <a:latin typeface="Arial" charset="0"/>
                <a:ea typeface="ＭＳ Ｐゴシック" charset="-128"/>
                <a:cs typeface="Helvetica" charset="0"/>
              </a:rPr>
              <a:t>Source: Tax Foundation Financial Fact 571 and 572, February 2018</a:t>
            </a:r>
          </a:p>
        </p:txBody>
      </p:sp>
      <p:graphicFrame>
        <p:nvGraphicFramePr>
          <p:cNvPr id="5" name="Table 4">
            <a:extLst>
              <a:ext uri="{FF2B5EF4-FFF2-40B4-BE49-F238E27FC236}">
                <a16:creationId xmlns:a16="http://schemas.microsoft.com/office/drawing/2014/main" id="{92BB5D51-8B87-474C-AC8E-EC9C99EE80B1}"/>
              </a:ext>
            </a:extLst>
          </p:cNvPr>
          <p:cNvGraphicFramePr>
            <a:graphicFrameLocks noGrp="1"/>
          </p:cNvGraphicFramePr>
          <p:nvPr>
            <p:extLst>
              <p:ext uri="{D42A27DB-BD31-4B8C-83A1-F6EECF244321}">
                <p14:modId xmlns:p14="http://schemas.microsoft.com/office/powerpoint/2010/main" val="1384882095"/>
              </p:ext>
            </p:extLst>
          </p:nvPr>
        </p:nvGraphicFramePr>
        <p:xfrm>
          <a:off x="828675" y="2034381"/>
          <a:ext cx="7486649" cy="3657600"/>
        </p:xfrm>
        <a:graphic>
          <a:graphicData uri="http://schemas.openxmlformats.org/drawingml/2006/table">
            <a:tbl>
              <a:tblPr firstRow="1" bandRow="1">
                <a:tableStyleId>{5940675A-B579-460E-94D1-54222C63F5DA}</a:tableStyleId>
              </a:tblPr>
              <a:tblGrid>
                <a:gridCol w="1363422">
                  <a:extLst>
                    <a:ext uri="{9D8B030D-6E8A-4147-A177-3AD203B41FA5}">
                      <a16:colId xmlns:a16="http://schemas.microsoft.com/office/drawing/2014/main" val="1777687386"/>
                    </a:ext>
                  </a:extLst>
                </a:gridCol>
                <a:gridCol w="1313152">
                  <a:extLst>
                    <a:ext uri="{9D8B030D-6E8A-4147-A177-3AD203B41FA5}">
                      <a16:colId xmlns:a16="http://schemas.microsoft.com/office/drawing/2014/main" val="502152959"/>
                    </a:ext>
                  </a:extLst>
                </a:gridCol>
                <a:gridCol w="1221914">
                  <a:extLst>
                    <a:ext uri="{9D8B030D-6E8A-4147-A177-3AD203B41FA5}">
                      <a16:colId xmlns:a16="http://schemas.microsoft.com/office/drawing/2014/main" val="4031727419"/>
                    </a:ext>
                  </a:extLst>
                </a:gridCol>
                <a:gridCol w="930982">
                  <a:extLst>
                    <a:ext uri="{9D8B030D-6E8A-4147-A177-3AD203B41FA5}">
                      <a16:colId xmlns:a16="http://schemas.microsoft.com/office/drawing/2014/main" val="777321015"/>
                    </a:ext>
                  </a:extLst>
                </a:gridCol>
                <a:gridCol w="872796">
                  <a:extLst>
                    <a:ext uri="{9D8B030D-6E8A-4147-A177-3AD203B41FA5}">
                      <a16:colId xmlns:a16="http://schemas.microsoft.com/office/drawing/2014/main" val="1652902031"/>
                    </a:ext>
                  </a:extLst>
                </a:gridCol>
                <a:gridCol w="930982">
                  <a:extLst>
                    <a:ext uri="{9D8B030D-6E8A-4147-A177-3AD203B41FA5}">
                      <a16:colId xmlns:a16="http://schemas.microsoft.com/office/drawing/2014/main" val="2092704571"/>
                    </a:ext>
                  </a:extLst>
                </a:gridCol>
                <a:gridCol w="853401">
                  <a:extLst>
                    <a:ext uri="{9D8B030D-6E8A-4147-A177-3AD203B41FA5}">
                      <a16:colId xmlns:a16="http://schemas.microsoft.com/office/drawing/2014/main" val="124500471"/>
                    </a:ext>
                  </a:extLst>
                </a:gridCol>
              </a:tblGrid>
              <a:tr h="233276">
                <a:tc gridSpan="3">
                  <a:txBody>
                    <a:bodyPr/>
                    <a:lstStyle/>
                    <a:p>
                      <a:pPr algn="l">
                        <a:lnSpc>
                          <a:spcPct val="100000"/>
                        </a:lnSpc>
                      </a:pPr>
                      <a:endParaRPr lang="en-US" sz="9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hMerge="1">
                  <a:txBody>
                    <a:bodyPr/>
                    <a:lstStyle/>
                    <a:p>
                      <a:pPr algn="ctr">
                        <a:lnSpc>
                          <a:spcPct val="100000"/>
                        </a:lnSpc>
                      </a:pPr>
                      <a:endParaRPr lang="en-US" sz="900" b="1" cap="small" baseline="0" dirty="0">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lnSpc>
                          <a:spcPct val="100000"/>
                        </a:lnSpc>
                      </a:pPr>
                      <a:endParaRPr lang="en-US" sz="900" b="1" cap="small" baseline="0" dirty="0">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solidFill>
                      <a:schemeClr val="bg1">
                        <a:lumMod val="85000"/>
                      </a:schemeClr>
                    </a:solidFill>
                  </a:tcPr>
                </a:tc>
                <a:tc gridSpan="4">
                  <a:txBody>
                    <a:bodyPr/>
                    <a:lstStyle/>
                    <a:p>
                      <a:pPr algn="ctr">
                        <a:lnSpc>
                          <a:spcPct val="100000"/>
                        </a:lnSpc>
                      </a:pPr>
                      <a:r>
                        <a:rPr lang="en-US" sz="900" b="1" cap="small" baseline="0" dirty="0">
                          <a:latin typeface="Arial" panose="020B0604020202020204" pitchFamily="34" charset="0"/>
                          <a:cs typeface="Arial" panose="020B0604020202020204" pitchFamily="34" charset="0"/>
                        </a:rPr>
                        <a:t>State and Local Sales Tax</a:t>
                      </a:r>
                      <a:br>
                        <a:rPr lang="en-US" sz="900" b="1" cap="small" baseline="0" dirty="0">
                          <a:latin typeface="Arial" panose="020B0604020202020204" pitchFamily="34" charset="0"/>
                          <a:cs typeface="Arial" panose="020B0604020202020204" pitchFamily="34" charset="0"/>
                        </a:rPr>
                      </a:br>
                      <a:r>
                        <a:rPr lang="en-US" sz="900" b="1" cap="small" baseline="0" dirty="0">
                          <a:latin typeface="Arial" panose="020B0604020202020204" pitchFamily="34" charset="0"/>
                          <a:cs typeface="Arial" panose="020B0604020202020204" pitchFamily="34" charset="0"/>
                        </a:rPr>
                        <a:t>(Average of Local)</a:t>
                      </a:r>
                    </a:p>
                  </a:txBody>
                  <a:tcPr anchor="b">
                    <a:solidFill>
                      <a:schemeClr val="bg1">
                        <a:lumMod val="85000"/>
                      </a:schemeClr>
                    </a:solidFill>
                  </a:tcPr>
                </a:tc>
                <a:tc hMerge="1">
                  <a:txBody>
                    <a:bodyPr/>
                    <a:lstStyle/>
                    <a:p>
                      <a:pPr algn="ctr">
                        <a:lnSpc>
                          <a:spcPct val="100000"/>
                        </a:lnSpc>
                      </a:pPr>
                      <a:endParaRPr lang="en-US" sz="9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hMerge="1">
                  <a:txBody>
                    <a:bodyPr/>
                    <a:lstStyle/>
                    <a:p>
                      <a:pPr algn="ctr">
                        <a:lnSpc>
                          <a:spcPct val="100000"/>
                        </a:lnSpc>
                      </a:pPr>
                      <a:endParaRPr lang="en-US" sz="9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hMerge="1">
                  <a:txBody>
                    <a:bodyPr/>
                    <a:lstStyle/>
                    <a:p>
                      <a:pPr algn="ctr">
                        <a:lnSpc>
                          <a:spcPct val="100000"/>
                        </a:lnSpc>
                      </a:pPr>
                      <a:endParaRPr lang="en-US" sz="9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extLst>
                  <a:ext uri="{0D108BD9-81ED-4DB2-BD59-A6C34878D82A}">
                    <a16:rowId xmlns:a16="http://schemas.microsoft.com/office/drawing/2014/main" val="522213839"/>
                  </a:ext>
                </a:extLst>
              </a:tr>
              <a:tr h="233276">
                <a:tc>
                  <a:txBody>
                    <a:bodyPr/>
                    <a:lstStyle/>
                    <a:p>
                      <a:pPr algn="l">
                        <a:lnSpc>
                          <a:spcPct val="100000"/>
                        </a:lnSpc>
                      </a:pPr>
                      <a:endParaRPr lang="en-US" sz="9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ct val="100000"/>
                        </a:lnSpc>
                      </a:pPr>
                      <a:r>
                        <a:rPr lang="en-US" sz="900" b="1" cap="small" baseline="0" dirty="0">
                          <a:latin typeface="Arial" panose="020B0604020202020204" pitchFamily="34" charset="0"/>
                          <a:cs typeface="Arial" panose="020B0604020202020204" pitchFamily="34" charset="0"/>
                        </a:rPr>
                        <a:t>Corporate Income</a:t>
                      </a:r>
                      <a:br>
                        <a:rPr lang="en-US" sz="900" b="1" cap="small" baseline="0" dirty="0">
                          <a:latin typeface="Arial" panose="020B0604020202020204" pitchFamily="34" charset="0"/>
                          <a:cs typeface="Arial" panose="020B0604020202020204" pitchFamily="34" charset="0"/>
                        </a:rPr>
                      </a:br>
                      <a:r>
                        <a:rPr lang="en-US" sz="900" b="1" cap="small" baseline="0" dirty="0">
                          <a:latin typeface="Arial" panose="020B0604020202020204" pitchFamily="34" charset="0"/>
                          <a:cs typeface="Arial" panose="020B0604020202020204" pitchFamily="34" charset="0"/>
                        </a:rPr>
                        <a:t>Tax Rate 2018</a:t>
                      </a:r>
                    </a:p>
                  </a:txBody>
                  <a:tcPr anchor="b">
                    <a:solidFill>
                      <a:schemeClr val="bg1">
                        <a:lumMod val="85000"/>
                      </a:schemeClr>
                    </a:solidFill>
                  </a:tcPr>
                </a:tc>
                <a:tc>
                  <a:txBody>
                    <a:bodyPr/>
                    <a:lstStyle/>
                    <a:p>
                      <a:pPr algn="ctr">
                        <a:lnSpc>
                          <a:spcPct val="100000"/>
                        </a:lnSpc>
                      </a:pPr>
                      <a:r>
                        <a:rPr lang="en-US" sz="900" b="1" cap="small" baseline="0" dirty="0">
                          <a:latin typeface="Arial" panose="020B0604020202020204" pitchFamily="34" charset="0"/>
                          <a:cs typeface="Arial" panose="020B0604020202020204" pitchFamily="34" charset="0"/>
                        </a:rPr>
                        <a:t>Rank</a:t>
                      </a:r>
                    </a:p>
                  </a:txBody>
                  <a:tcPr anchor="b">
                    <a:solidFill>
                      <a:schemeClr val="bg1">
                        <a:lumMod val="85000"/>
                      </a:schemeClr>
                    </a:solidFill>
                  </a:tcPr>
                </a:tc>
                <a:tc>
                  <a:txBody>
                    <a:bodyPr/>
                    <a:lstStyle/>
                    <a:p>
                      <a:pPr algn="ctr">
                        <a:lnSpc>
                          <a:spcPct val="100000"/>
                        </a:lnSpc>
                      </a:pPr>
                      <a:r>
                        <a:rPr lang="en-US" sz="900" b="1" cap="small" baseline="0" dirty="0">
                          <a:latin typeface="Arial" panose="020B0604020202020204" pitchFamily="34" charset="0"/>
                          <a:cs typeface="Arial" panose="020B0604020202020204" pitchFamily="34" charset="0"/>
                        </a:rPr>
                        <a:t>State</a:t>
                      </a:r>
                    </a:p>
                  </a:txBody>
                  <a:tcPr anchor="b">
                    <a:solidFill>
                      <a:schemeClr val="bg1">
                        <a:lumMod val="85000"/>
                      </a:schemeClr>
                    </a:solidFill>
                  </a:tcPr>
                </a:tc>
                <a:tc>
                  <a:txBody>
                    <a:bodyPr/>
                    <a:lstStyle/>
                    <a:p>
                      <a:pPr algn="ctr">
                        <a:lnSpc>
                          <a:spcPct val="100000"/>
                        </a:lnSpc>
                      </a:pPr>
                      <a:r>
                        <a:rPr lang="en-US" sz="900" b="1" cap="small" baseline="0" dirty="0">
                          <a:latin typeface="Arial" panose="020B0604020202020204" pitchFamily="34" charset="0"/>
                          <a:cs typeface="Arial" panose="020B0604020202020204" pitchFamily="34" charset="0"/>
                        </a:rPr>
                        <a:t>Average</a:t>
                      </a:r>
                      <a:br>
                        <a:rPr lang="en-US" sz="900" b="1" cap="small" baseline="0" dirty="0">
                          <a:latin typeface="Arial" panose="020B0604020202020204" pitchFamily="34" charset="0"/>
                          <a:cs typeface="Arial" panose="020B0604020202020204" pitchFamily="34" charset="0"/>
                        </a:rPr>
                      </a:br>
                      <a:r>
                        <a:rPr lang="en-US" sz="900" b="1" cap="small" baseline="0" dirty="0">
                          <a:latin typeface="Arial" panose="020B0604020202020204" pitchFamily="34" charset="0"/>
                          <a:cs typeface="Arial" panose="020B0604020202020204" pitchFamily="34" charset="0"/>
                        </a:rPr>
                        <a:t>Local</a:t>
                      </a:r>
                    </a:p>
                  </a:txBody>
                  <a:tcPr anchor="b">
                    <a:solidFill>
                      <a:schemeClr val="bg1">
                        <a:lumMod val="85000"/>
                      </a:schemeClr>
                    </a:solidFill>
                  </a:tcPr>
                </a:tc>
                <a:tc>
                  <a:txBody>
                    <a:bodyPr/>
                    <a:lstStyle/>
                    <a:p>
                      <a:pPr algn="ctr">
                        <a:lnSpc>
                          <a:spcPct val="100000"/>
                        </a:lnSpc>
                      </a:pPr>
                      <a:r>
                        <a:rPr lang="en-US" sz="900" b="1" cap="small" baseline="0" dirty="0">
                          <a:latin typeface="Arial" panose="020B0604020202020204" pitchFamily="34" charset="0"/>
                          <a:cs typeface="Arial" panose="020B0604020202020204" pitchFamily="34" charset="0"/>
                        </a:rPr>
                        <a:t>Combined</a:t>
                      </a:r>
                    </a:p>
                  </a:txBody>
                  <a:tcPr anchor="b">
                    <a:solidFill>
                      <a:schemeClr val="bg1">
                        <a:lumMod val="85000"/>
                      </a:schemeClr>
                    </a:solidFill>
                  </a:tcPr>
                </a:tc>
                <a:tc>
                  <a:txBody>
                    <a:bodyPr/>
                    <a:lstStyle/>
                    <a:p>
                      <a:pPr algn="ctr">
                        <a:lnSpc>
                          <a:spcPct val="100000"/>
                        </a:lnSpc>
                      </a:pPr>
                      <a:r>
                        <a:rPr lang="en-US" sz="900" b="1" cap="small" baseline="0" dirty="0">
                          <a:latin typeface="Arial" panose="020B0604020202020204" pitchFamily="34" charset="0"/>
                          <a:cs typeface="Arial" panose="020B0604020202020204" pitchFamily="34" charset="0"/>
                        </a:rPr>
                        <a:t>Rank in</a:t>
                      </a:r>
                      <a:br>
                        <a:rPr lang="en-US" sz="900" b="1" cap="small" baseline="0" dirty="0">
                          <a:latin typeface="Arial" panose="020B0604020202020204" pitchFamily="34" charset="0"/>
                          <a:cs typeface="Arial" panose="020B0604020202020204" pitchFamily="34" charset="0"/>
                        </a:rPr>
                      </a:br>
                      <a:r>
                        <a:rPr lang="en-US" sz="900" b="1" cap="small" baseline="0" dirty="0">
                          <a:latin typeface="Arial" panose="020B0604020202020204" pitchFamily="34" charset="0"/>
                          <a:cs typeface="Arial" panose="020B0604020202020204" pitchFamily="34" charset="0"/>
                        </a:rPr>
                        <a:t>Midwest</a:t>
                      </a:r>
                    </a:p>
                  </a:txBody>
                  <a:tcPr anchor="b">
                    <a:solidFill>
                      <a:schemeClr val="bg1">
                        <a:lumMod val="85000"/>
                      </a:schemeClr>
                    </a:solidFill>
                  </a:tcPr>
                </a:tc>
                <a:extLst>
                  <a:ext uri="{0D108BD9-81ED-4DB2-BD59-A6C34878D82A}">
                    <a16:rowId xmlns:a16="http://schemas.microsoft.com/office/drawing/2014/main" val="1757445759"/>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Illinois</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9.50%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2</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6.250%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2.45%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8.70%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1</a:t>
                      </a:r>
                    </a:p>
                  </a:txBody>
                  <a:tcPr/>
                </a:tc>
                <a:extLst>
                  <a:ext uri="{0D108BD9-81ED-4DB2-BD59-A6C34878D82A}">
                    <a16:rowId xmlns:a16="http://schemas.microsoft.com/office/drawing/2014/main" val="304377374"/>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Indiana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6.00%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7</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7.000%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0.00%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7.00%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6</a:t>
                      </a:r>
                    </a:p>
                  </a:txBody>
                  <a:tcPr/>
                </a:tc>
                <a:extLst>
                  <a:ext uri="{0D108BD9-81ED-4DB2-BD59-A6C34878D82A}">
                    <a16:rowId xmlns:a16="http://schemas.microsoft.com/office/drawing/2014/main" val="4249998640"/>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Iowa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12.00%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6.000%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0.80%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6.80%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8</a:t>
                      </a:r>
                    </a:p>
                  </a:txBody>
                  <a:tcPr/>
                </a:tc>
                <a:extLst>
                  <a:ext uri="{0D108BD9-81ED-4DB2-BD59-A6C34878D82A}">
                    <a16:rowId xmlns:a16="http://schemas.microsoft.com/office/drawing/2014/main" val="2538609647"/>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Kansas</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7.00%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6.500%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2.18%</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8.68%</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2</a:t>
                      </a:r>
                    </a:p>
                  </a:txBody>
                  <a:tcPr/>
                </a:tc>
                <a:extLst>
                  <a:ext uri="{0D108BD9-81ED-4DB2-BD59-A6C34878D82A}">
                    <a16:rowId xmlns:a16="http://schemas.microsoft.com/office/drawing/2014/main" val="970531487"/>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Michigan</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6.00%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7</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6.000%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0.00%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236690164"/>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Minnesota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7.90%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3</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6.875%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0.55%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7.42%</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4</a:t>
                      </a:r>
                    </a:p>
                  </a:txBody>
                  <a:tcPr/>
                </a:tc>
                <a:extLst>
                  <a:ext uri="{0D108BD9-81ED-4DB2-BD59-A6C34878D82A}">
                    <a16:rowId xmlns:a16="http://schemas.microsoft.com/office/drawing/2014/main" val="1504786062"/>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Missouri</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6.25%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4.225%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3.80%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8.03%</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3</a:t>
                      </a:r>
                    </a:p>
                  </a:txBody>
                  <a:tcPr/>
                </a:tc>
                <a:extLst>
                  <a:ext uri="{0D108BD9-81ED-4DB2-BD59-A6C34878D82A}">
                    <a16:rowId xmlns:a16="http://schemas.microsoft.com/office/drawing/2014/main" val="115341084"/>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Nebraska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7.81%</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5.500%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1.39%</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6.89%</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7</a:t>
                      </a:r>
                    </a:p>
                  </a:txBody>
                  <a:tcPr/>
                </a:tc>
                <a:extLst>
                  <a:ext uri="{0D108BD9-81ED-4DB2-BD59-A6C34878D82A}">
                    <a16:rowId xmlns:a16="http://schemas.microsoft.com/office/drawing/2014/main" val="1756402290"/>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North Dakota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4.31%</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8</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5.000%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1.80%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6.80%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8</a:t>
                      </a:r>
                    </a:p>
                  </a:txBody>
                  <a:tcPr/>
                </a:tc>
                <a:extLst>
                  <a:ext uri="{0D108BD9-81ED-4DB2-BD59-A6C34878D82A}">
                    <a16:rowId xmlns:a16="http://schemas.microsoft.com/office/drawing/2014/main" val="2842019464"/>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Ohio</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Gross Receipt</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Gross Receipt</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5.750%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1.40%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7.15%</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5</a:t>
                      </a:r>
                    </a:p>
                  </a:txBody>
                  <a:tcPr/>
                </a:tc>
                <a:extLst>
                  <a:ext uri="{0D108BD9-81ED-4DB2-BD59-A6C34878D82A}">
                    <a16:rowId xmlns:a16="http://schemas.microsoft.com/office/drawing/2014/main" val="2189164240"/>
                  </a:ext>
                </a:extLst>
              </a:tr>
              <a:tr h="141776">
                <a:tc>
                  <a:txBody>
                    <a:bodyPr/>
                    <a:lstStyle/>
                    <a:p>
                      <a:pPr>
                        <a:lnSpc>
                          <a:spcPts val="1200"/>
                        </a:lnSpc>
                      </a:pPr>
                      <a:r>
                        <a:rPr lang="en-US" sz="1000" dirty="0">
                          <a:latin typeface="Arial" panose="020B0604020202020204" pitchFamily="34" charset="0"/>
                          <a:cs typeface="Arial" panose="020B0604020202020204" pitchFamily="34" charset="0"/>
                        </a:rPr>
                        <a:t>South Dakota</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No Corporate Tax</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No Corporate Tax</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4.500%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1.90%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6.40%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9</a:t>
                      </a:r>
                    </a:p>
                  </a:txBody>
                  <a:tcPr/>
                </a:tc>
                <a:extLst>
                  <a:ext uri="{0D108BD9-81ED-4DB2-BD59-A6C34878D82A}">
                    <a16:rowId xmlns:a16="http://schemas.microsoft.com/office/drawing/2014/main" val="3157492627"/>
                  </a:ext>
                </a:extLst>
              </a:tr>
              <a:tr h="141776">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Wisconsin</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  7.90%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2</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4.000%</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1.46%</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5.46%</a:t>
                      </a:r>
                    </a:p>
                  </a:txBody>
                  <a:tcPr/>
                </a:tc>
                <a:tc>
                  <a:txBody>
                    <a:bodyPr/>
                    <a:lstStyle/>
                    <a:p>
                      <a:pPr algn="ctr">
                        <a:lnSpc>
                          <a:spcPts val="1200"/>
                        </a:lnSpc>
                      </a:pPr>
                      <a:r>
                        <a:rPr lang="en-US" sz="1000"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2356998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108</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963ED1E9-FECE-7041-BE28-3193D5745AF0}"/>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600" b="1" dirty="0">
                <a:latin typeface="Arial" charset="0"/>
                <a:ea typeface="ＭＳ Ｐゴシック" charset="-128"/>
                <a:cs typeface="Helvetica" charset="0"/>
              </a:rPr>
              <a:t>Non-Midwest Comparable States Corporate</a:t>
            </a: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0"/>
              </a:spcBef>
              <a:buNone/>
            </a:pPr>
            <a:r>
              <a:rPr lang="en-US" altLang="en-US" sz="1000" dirty="0">
                <a:latin typeface="Arial" charset="0"/>
                <a:ea typeface="ＭＳ Ｐゴシック" charset="-128"/>
                <a:cs typeface="Helvetica" charset="0"/>
              </a:rPr>
              <a:t>Source: Tax Foundation Financial Fact 571 and 572, February 2018</a:t>
            </a:r>
          </a:p>
        </p:txBody>
      </p:sp>
      <p:graphicFrame>
        <p:nvGraphicFramePr>
          <p:cNvPr id="5" name="Table 4">
            <a:extLst>
              <a:ext uri="{FF2B5EF4-FFF2-40B4-BE49-F238E27FC236}">
                <a16:creationId xmlns:a16="http://schemas.microsoft.com/office/drawing/2014/main" id="{90D99A3D-BED6-EF45-AAFC-074A7BAA4191}"/>
              </a:ext>
            </a:extLst>
          </p:cNvPr>
          <p:cNvGraphicFramePr>
            <a:graphicFrameLocks noGrp="1"/>
          </p:cNvGraphicFramePr>
          <p:nvPr>
            <p:extLst>
              <p:ext uri="{D42A27DB-BD31-4B8C-83A1-F6EECF244321}">
                <p14:modId xmlns:p14="http://schemas.microsoft.com/office/powerpoint/2010/main" val="2042369529"/>
              </p:ext>
            </p:extLst>
          </p:nvPr>
        </p:nvGraphicFramePr>
        <p:xfrm>
          <a:off x="800099" y="2208267"/>
          <a:ext cx="7543802" cy="3034260"/>
        </p:xfrm>
        <a:graphic>
          <a:graphicData uri="http://schemas.openxmlformats.org/drawingml/2006/table">
            <a:tbl>
              <a:tblPr firstRow="1" bandRow="1">
                <a:tableStyleId>{5940675A-B579-460E-94D1-54222C63F5DA}</a:tableStyleId>
              </a:tblPr>
              <a:tblGrid>
                <a:gridCol w="1447800">
                  <a:extLst>
                    <a:ext uri="{9D8B030D-6E8A-4147-A177-3AD203B41FA5}">
                      <a16:colId xmlns:a16="http://schemas.microsoft.com/office/drawing/2014/main" val="1777687386"/>
                    </a:ext>
                  </a:extLst>
                </a:gridCol>
                <a:gridCol w="1665356">
                  <a:extLst>
                    <a:ext uri="{9D8B030D-6E8A-4147-A177-3AD203B41FA5}">
                      <a16:colId xmlns:a16="http://schemas.microsoft.com/office/drawing/2014/main" val="502152959"/>
                    </a:ext>
                  </a:extLst>
                </a:gridCol>
                <a:gridCol w="1392727">
                  <a:extLst>
                    <a:ext uri="{9D8B030D-6E8A-4147-A177-3AD203B41FA5}">
                      <a16:colId xmlns:a16="http://schemas.microsoft.com/office/drawing/2014/main" val="777321015"/>
                    </a:ext>
                  </a:extLst>
                </a:gridCol>
                <a:gridCol w="1638503">
                  <a:extLst>
                    <a:ext uri="{9D8B030D-6E8A-4147-A177-3AD203B41FA5}">
                      <a16:colId xmlns:a16="http://schemas.microsoft.com/office/drawing/2014/main" val="3793596571"/>
                    </a:ext>
                  </a:extLst>
                </a:gridCol>
                <a:gridCol w="1399416">
                  <a:extLst>
                    <a:ext uri="{9D8B030D-6E8A-4147-A177-3AD203B41FA5}">
                      <a16:colId xmlns:a16="http://schemas.microsoft.com/office/drawing/2014/main" val="2520182694"/>
                    </a:ext>
                  </a:extLst>
                </a:gridCol>
              </a:tblGrid>
              <a:tr h="458733">
                <a:tc>
                  <a:txBody>
                    <a:bodyPr/>
                    <a:lstStyle/>
                    <a:p>
                      <a:pPr algn="l">
                        <a:lnSpc>
                          <a:spcPts val="1600"/>
                        </a:lnSpc>
                      </a:pPr>
                      <a:endParaRPr lang="en-US" sz="14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600"/>
                        </a:lnSpc>
                      </a:pPr>
                      <a:endParaRPr lang="en-US" sz="14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gridSpan="3">
                  <a:txBody>
                    <a:bodyPr/>
                    <a:lstStyle/>
                    <a:p>
                      <a:pPr algn="ctr">
                        <a:lnSpc>
                          <a:spcPts val="1600"/>
                        </a:lnSpc>
                      </a:pPr>
                      <a:r>
                        <a:rPr lang="en-US" sz="1400" b="1" cap="small" baseline="0" dirty="0">
                          <a:latin typeface="Arial" panose="020B0604020202020204" pitchFamily="34" charset="0"/>
                          <a:cs typeface="Arial" panose="020B0604020202020204" pitchFamily="34" charset="0"/>
                        </a:rPr>
                        <a:t>State and Local Sales Tax</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(Average of Local)</a:t>
                      </a:r>
                    </a:p>
                  </a:txBody>
                  <a:tcPr anchor="b">
                    <a:solidFill>
                      <a:schemeClr val="bg1">
                        <a:lumMod val="85000"/>
                      </a:schemeClr>
                    </a:solidFill>
                  </a:tcPr>
                </a:tc>
                <a:tc hMerge="1">
                  <a:txBody>
                    <a:bodyPr/>
                    <a:lstStyle/>
                    <a:p>
                      <a:pPr algn="ctr">
                        <a:lnSpc>
                          <a:spcPts val="1600"/>
                        </a:lnSpc>
                      </a:pPr>
                      <a:endParaRPr lang="en-US" sz="14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hMerge="1">
                  <a:txBody>
                    <a:bodyPr/>
                    <a:lstStyle/>
                    <a:p>
                      <a:pPr algn="ctr">
                        <a:lnSpc>
                          <a:spcPts val="1600"/>
                        </a:lnSpc>
                      </a:pPr>
                      <a:endParaRPr lang="en-US" sz="14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extLst>
                  <a:ext uri="{0D108BD9-81ED-4DB2-BD59-A6C34878D82A}">
                    <a16:rowId xmlns:a16="http://schemas.microsoft.com/office/drawing/2014/main" val="1252183819"/>
                  </a:ext>
                </a:extLst>
              </a:tr>
              <a:tr h="646693">
                <a:tc>
                  <a:txBody>
                    <a:bodyPr/>
                    <a:lstStyle/>
                    <a:p>
                      <a:pPr algn="l">
                        <a:lnSpc>
                          <a:spcPts val="1600"/>
                        </a:lnSpc>
                      </a:pPr>
                      <a:endParaRPr lang="en-US" sz="14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Corporate Income Tax Rate</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2018</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State</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Average Local</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Combined</a:t>
                      </a:r>
                    </a:p>
                  </a:txBody>
                  <a:tcPr anchor="b">
                    <a:solidFill>
                      <a:schemeClr val="bg1">
                        <a:lumMod val="85000"/>
                      </a:schemeClr>
                    </a:solidFill>
                  </a:tcPr>
                </a:tc>
                <a:extLst>
                  <a:ext uri="{0D108BD9-81ED-4DB2-BD59-A6C34878D82A}">
                    <a16:rowId xmlns:a16="http://schemas.microsoft.com/office/drawing/2014/main" val="1757445759"/>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California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8.84%</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7.25%</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1.29%</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8.54%</a:t>
                      </a:r>
                    </a:p>
                  </a:txBody>
                  <a:tcPr anchor="b"/>
                </a:tc>
                <a:extLst>
                  <a:ext uri="{0D108BD9-81ED-4DB2-BD59-A6C34878D82A}">
                    <a16:rowId xmlns:a16="http://schemas.microsoft.com/office/drawing/2014/main" val="3871993791"/>
                  </a:ext>
                </a:extLst>
              </a:tr>
              <a:tr h="367076">
                <a:tc>
                  <a:txBody>
                    <a:bodyPr/>
                    <a:lstStyle/>
                    <a:p>
                      <a:pPr marL="0" marR="0" lvl="0" indent="0" algn="l" defTabSz="457200" rtl="0" eaLnBrk="1" fontAlgn="auto" latinLnBrk="0" hangingPunct="1">
                        <a:lnSpc>
                          <a:spcPts val="16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New York</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6.50%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4.00%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4.49%</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8.49%</a:t>
                      </a:r>
                    </a:p>
                  </a:txBody>
                  <a:tcPr anchor="b"/>
                </a:tc>
                <a:extLst>
                  <a:ext uri="{0D108BD9-81ED-4DB2-BD59-A6C34878D82A}">
                    <a16:rowId xmlns:a16="http://schemas.microsoft.com/office/drawing/2014/main" val="304377374"/>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Texas</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Gross Receipt Tax</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6.25%</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1.92%</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8.17%</a:t>
                      </a:r>
                    </a:p>
                  </a:txBody>
                  <a:tcPr anchor="b"/>
                </a:tc>
                <a:extLst>
                  <a:ext uri="{0D108BD9-81ED-4DB2-BD59-A6C34878D82A}">
                    <a16:rowId xmlns:a16="http://schemas.microsoft.com/office/drawing/2014/main" val="4249998640"/>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Connecticut</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8.25%</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6.35%</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0.00%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6.35%</a:t>
                      </a:r>
                    </a:p>
                  </a:txBody>
                  <a:tcPr anchor="b"/>
                </a:tc>
                <a:extLst>
                  <a:ext uri="{0D108BD9-81ED-4DB2-BD59-A6C34878D82A}">
                    <a16:rowId xmlns:a16="http://schemas.microsoft.com/office/drawing/2014/main" val="2538609647"/>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Pennsylvania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9.99%</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6.00%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0.34%</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6.34%</a:t>
                      </a:r>
                    </a:p>
                  </a:txBody>
                  <a:tcPr anchor="b"/>
                </a:tc>
                <a:extLst>
                  <a:ext uri="{0D108BD9-81ED-4DB2-BD59-A6C34878D82A}">
                    <a16:rowId xmlns:a16="http://schemas.microsoft.com/office/drawing/2014/main" val="970531487"/>
                  </a:ext>
                </a:extLst>
              </a:tr>
            </a:tbl>
          </a:graphicData>
        </a:graphic>
      </p:graphicFrame>
    </p:spTree>
    <p:extLst>
      <p:ext uri="{BB962C8B-B14F-4D97-AF65-F5344CB8AC3E}">
        <p14:creationId xmlns:p14="http://schemas.microsoft.com/office/powerpoint/2010/main" val="103484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p:txBody>
          <a:bodyPr/>
          <a:lstStyle/>
          <a:p>
            <a:pPr marL="922338" lvl="1" indent="-450850">
              <a:spcBef>
                <a:spcPts val="432"/>
              </a:spcBef>
              <a:buNone/>
            </a:pPr>
            <a:r>
              <a:rPr lang="en-US" sz="1800" dirty="0">
                <a:latin typeface="Arial" pitchFamily="-105" charset="0"/>
              </a:rPr>
              <a:t>3.	</a:t>
            </a:r>
            <a:r>
              <a:rPr lang="en-US" sz="1800" u="sng" dirty="0">
                <a:latin typeface="Arial" pitchFamily="-105" charset="0"/>
              </a:rPr>
              <a:t>Developed public pension reform case law that permits modification of pensions</a:t>
            </a:r>
            <a:r>
              <a:rPr lang="en-US" sz="1800" dirty="0">
                <a:latin typeface="Arial" pitchFamily="-105" charset="0"/>
              </a:rPr>
              <a:t>. As circumstances change and available funds are stressed, pensions can be and need to be changed, but within certain parameters:</a:t>
            </a:r>
          </a:p>
          <a:p>
            <a:pPr lvl="2" indent="-220663">
              <a:spcBef>
                <a:spcPts val="432"/>
              </a:spcBef>
            </a:pPr>
            <a:r>
              <a:rPr lang="en-US" sz="1800" dirty="0">
                <a:latin typeface="Arial" pitchFamily="-105" charset="0"/>
              </a:rPr>
              <a:t>Right to modify must be clear in legislation, employment agreements and union contract (Rhode Island).</a:t>
            </a:r>
          </a:p>
          <a:p>
            <a:pPr lvl="2">
              <a:spcBef>
                <a:spcPts val="432"/>
              </a:spcBef>
            </a:pPr>
            <a:r>
              <a:rPr lang="en-US" sz="1800" dirty="0">
                <a:latin typeface="Arial" pitchFamily="-105" charset="0"/>
              </a:rPr>
              <a:t>Adverse conditions which could lead to the failure of pension plan and the purpose of the legislation justifies amendment (Vermont).</a:t>
            </a:r>
          </a:p>
          <a:p>
            <a:pPr lvl="2">
              <a:spcBef>
                <a:spcPts val="432"/>
              </a:spcBef>
            </a:pPr>
            <a:r>
              <a:rPr lang="en-US" sz="1800" dirty="0">
                <a:latin typeface="Arial" pitchFamily="-105" charset="0"/>
              </a:rPr>
              <a:t>To balance adverse consequence of actuarially necessary changes to strengthen or improve the pension plan (Colorado, West Virginia).</a:t>
            </a:r>
          </a:p>
          <a:p>
            <a:pPr lvl="2">
              <a:spcBef>
                <a:spcPts val="432"/>
              </a:spcBef>
            </a:pPr>
            <a:r>
              <a:rPr lang="en-US" sz="1800" dirty="0">
                <a:latin typeface="Arial" pitchFamily="-105" charset="0"/>
              </a:rPr>
              <a:t>Reasonable modifications that bear material relationship to theory of pension system and successful operation (Massachusetts).</a:t>
            </a:r>
          </a:p>
          <a:p>
            <a:pPr lvl="2">
              <a:spcBef>
                <a:spcPts val="432"/>
              </a:spcBef>
            </a:pPr>
            <a:r>
              <a:rPr lang="en-US" sz="1800" dirty="0">
                <a:latin typeface="Arial" pitchFamily="-105" charset="0"/>
              </a:rPr>
              <a:t>Certain legislation by its nature cannot bind successive legislatures and can be changed (Georgia).</a:t>
            </a:r>
          </a:p>
        </p:txBody>
      </p:sp>
      <p:sp>
        <p:nvSpPr>
          <p:cNvPr id="34819" name="Slide Number Placeholder 3"/>
          <p:cNvSpPr>
            <a:spLocks noGrp="1"/>
          </p:cNvSpPr>
          <p:nvPr>
            <p:ph type="sldNum" sz="quarter" idx="10"/>
          </p:nvPr>
        </p:nvSpPr>
        <p:spPr bwMode="auto">
          <a:noFill/>
          <a:ln>
            <a:miter lim="800000"/>
            <a:headEnd/>
            <a:tailEnd/>
          </a:ln>
        </p:spPr>
        <p:txBody>
          <a:bodyPr/>
          <a:lstStyle/>
          <a:p>
            <a:fld id="{5A36C71B-ECCE-1345-93F0-614C0091AE70}" type="slidenum">
              <a:rPr lang="en-US" smtClean="0">
                <a:latin typeface="Arial" pitchFamily="-105" charset="0"/>
                <a:ea typeface="Helvetica" pitchFamily="-105" charset="0"/>
                <a:cs typeface="Helvetica" pitchFamily="-105" charset="0"/>
              </a:rPr>
              <a:pPr/>
              <a:t>10</a:t>
            </a:fld>
            <a:endParaRPr lang="en-US" dirty="0">
              <a:latin typeface="Arial" pitchFamily="-105" charset="0"/>
              <a:ea typeface="Helvetica" pitchFamily="-105" charset="0"/>
              <a:cs typeface="Helvetica" pitchFamily="-105" charset="0"/>
            </a:endParaRPr>
          </a:p>
        </p:txBody>
      </p:sp>
      <p:sp>
        <p:nvSpPr>
          <p:cNvPr id="8"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1318040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0044259B-D710-9C42-B27F-90421BF79AE1}" type="slidenum">
              <a:rPr lang="en-US" altLang="en-US" sz="1000">
                <a:solidFill>
                  <a:srgbClr val="FFFFFF"/>
                </a:solidFill>
                <a:latin typeface="Helvetica" charset="0"/>
              </a:rPr>
              <a:pPr>
                <a:spcBef>
                  <a:spcPct val="0"/>
                </a:spcBef>
                <a:buFontTx/>
                <a:buNone/>
              </a:pPr>
              <a:t>109</a:t>
            </a:fld>
            <a:endParaRPr lang="en-US" altLang="en-US" sz="1000" dirty="0">
              <a:solidFill>
                <a:srgbClr val="FFFFFF"/>
              </a:solidFill>
              <a:latin typeface="Helvetica"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p:txBody>
          <a:bodyPr/>
          <a:lstStyle/>
          <a:p>
            <a:pPr lvl="2"/>
            <a:r>
              <a:rPr lang="en-US" sz="1800" dirty="0">
                <a:latin typeface="Arial" pitchFamily="-105" charset="0"/>
              </a:rPr>
              <a:t>Contractual pension rights may be altered if changes are related to maintaining a healthy pension system as a whole. Changes that disadvantage members must be accompanied by comparable new advantages (California). Modified by right to a reasonable pension subject to reasonable prospective modifications (</a:t>
            </a:r>
            <a:r>
              <a:rPr lang="en-US" sz="1800" i="1" dirty="0">
                <a:latin typeface="Arial" pitchFamily="-105" charset="0"/>
              </a:rPr>
              <a:t>Marin Association of Public Employees v. Marin County Employee Retirement Association</a:t>
            </a:r>
            <a:r>
              <a:rPr lang="en-US" sz="1800" dirty="0">
                <a:latin typeface="Arial" pitchFamily="-105" charset="0"/>
              </a:rPr>
              <a:t>, 08/17/16, California Court of Appeals First Appellate District hereinafter ”Marin County Case”).</a:t>
            </a:r>
          </a:p>
          <a:p>
            <a:pPr lvl="2"/>
            <a:r>
              <a:rPr lang="en-US" sz="1800" dirty="0">
                <a:latin typeface="Arial" pitchFamily="-105" charset="0"/>
              </a:rPr>
              <a:t>Caps on cost of living increases or changes in percentages used for increases that cut the benefits were upheld in order to maintain the viability of the pension program (Minnesota, South Dakota, New Jersey, Kentucky and Colorado).</a:t>
            </a:r>
          </a:p>
        </p:txBody>
      </p:sp>
      <p:sp>
        <p:nvSpPr>
          <p:cNvPr id="35843" name="Slide Number Placeholder 3"/>
          <p:cNvSpPr>
            <a:spLocks noGrp="1"/>
          </p:cNvSpPr>
          <p:nvPr>
            <p:ph type="sldNum" sz="quarter" idx="10"/>
          </p:nvPr>
        </p:nvSpPr>
        <p:spPr bwMode="auto">
          <a:noFill/>
          <a:ln>
            <a:miter lim="800000"/>
            <a:headEnd/>
            <a:tailEnd/>
          </a:ln>
        </p:spPr>
        <p:txBody>
          <a:bodyPr/>
          <a:lstStyle/>
          <a:p>
            <a:fld id="{F118D493-0DCC-6F4F-B1AF-A4075FFB60BC}" type="slidenum">
              <a:rPr lang="en-US" smtClean="0">
                <a:latin typeface="Arial" pitchFamily="-105" charset="0"/>
                <a:ea typeface="Helvetica" pitchFamily="-105" charset="0"/>
                <a:cs typeface="Helvetica" pitchFamily="-105" charset="0"/>
              </a:rPr>
              <a:pPr/>
              <a:t>11</a:t>
            </a:fld>
            <a:endParaRPr lang="en-US" dirty="0">
              <a:latin typeface="Arial" pitchFamily="-105" charset="0"/>
              <a:ea typeface="Helvetica" pitchFamily="-105" charset="0"/>
              <a:cs typeface="Helvetica" pitchFamily="-105" charset="0"/>
            </a:endParaRPr>
          </a:p>
        </p:txBody>
      </p:sp>
      <p:sp>
        <p:nvSpPr>
          <p:cNvPr id="8"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42945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idx="1"/>
          </p:nvPr>
        </p:nvSpPr>
        <p:spPr/>
        <p:txBody>
          <a:bodyPr/>
          <a:lstStyle/>
          <a:p>
            <a:pPr marL="922338" lvl="1" indent="-461963">
              <a:spcBef>
                <a:spcPts val="432"/>
              </a:spcBef>
              <a:buNone/>
            </a:pPr>
            <a:r>
              <a:rPr lang="en-US" dirty="0">
                <a:latin typeface="Arial" pitchFamily="-105" charset="0"/>
              </a:rPr>
              <a:t>4.	</a:t>
            </a:r>
            <a:r>
              <a:rPr lang="en-US" u="sng" dirty="0">
                <a:latin typeface="Arial" pitchFamily="-105" charset="0"/>
              </a:rPr>
              <a:t>What can be adjusted</a:t>
            </a:r>
            <a:r>
              <a:rPr lang="en-US" dirty="0">
                <a:latin typeface="Arial" pitchFamily="-105" charset="0"/>
              </a:rPr>
              <a:t>. The non-impairment laws are not all-encompassing and generally have been held not to reach:</a:t>
            </a:r>
          </a:p>
          <a:p>
            <a:pPr lvl="2" indent="-230188">
              <a:spcBef>
                <a:spcPts val="432"/>
              </a:spcBef>
            </a:pPr>
            <a:r>
              <a:rPr lang="en-US" sz="1800" dirty="0">
                <a:latin typeface="Arial" pitchFamily="-105" charset="0"/>
              </a:rPr>
              <a:t>Benefits that accrue in the future.</a:t>
            </a:r>
          </a:p>
          <a:p>
            <a:pPr lvl="2" indent="-230188">
              <a:spcBef>
                <a:spcPts val="432"/>
              </a:spcBef>
            </a:pPr>
            <a:r>
              <a:rPr lang="en-US" sz="1800" dirty="0">
                <a:latin typeface="Arial" pitchFamily="-105" charset="0"/>
              </a:rPr>
              <a:t>Reduction in mandatory retirement age.</a:t>
            </a:r>
          </a:p>
          <a:p>
            <a:pPr lvl="2" indent="-230188">
              <a:spcBef>
                <a:spcPts val="432"/>
              </a:spcBef>
            </a:pPr>
            <a:r>
              <a:rPr lang="en-US" sz="1800" dirty="0">
                <a:latin typeface="Arial" pitchFamily="-105" charset="0"/>
              </a:rPr>
              <a:t>Reduction in hours or salary.</a:t>
            </a:r>
          </a:p>
          <a:p>
            <a:pPr lvl="2" indent="-230188">
              <a:spcBef>
                <a:spcPts val="432"/>
              </a:spcBef>
            </a:pPr>
            <a:r>
              <a:rPr lang="en-US" sz="1800" dirty="0">
                <a:latin typeface="Arial" pitchFamily="-105" charset="0"/>
              </a:rPr>
              <a:t>Loss of benefits for non-compliance with the plan.</a:t>
            </a:r>
          </a:p>
          <a:p>
            <a:pPr lvl="2" indent="-230188">
              <a:spcBef>
                <a:spcPts val="432"/>
              </a:spcBef>
            </a:pPr>
            <a:r>
              <a:rPr lang="en-US" sz="1800" dirty="0">
                <a:latin typeface="Arial" pitchFamily="-105" charset="0"/>
              </a:rPr>
              <a:t>Dismissal of public employee.</a:t>
            </a:r>
          </a:p>
          <a:p>
            <a:pPr marL="922338" lvl="2" indent="0">
              <a:spcBef>
                <a:spcPts val="432"/>
              </a:spcBef>
              <a:buNone/>
            </a:pPr>
            <a:r>
              <a:rPr lang="en-US" dirty="0">
                <a:latin typeface="Arial" pitchFamily="-105" charset="0"/>
              </a:rPr>
              <a:t>Even though such may indirectly affect the pension benefits received. (But see contrary discussion of the Illinois Supreme Court rulings slides 20 and 21).</a:t>
            </a:r>
          </a:p>
        </p:txBody>
      </p:sp>
      <p:sp>
        <p:nvSpPr>
          <p:cNvPr id="36867" name="Slide Number Placeholder 3"/>
          <p:cNvSpPr>
            <a:spLocks noGrp="1"/>
          </p:cNvSpPr>
          <p:nvPr>
            <p:ph type="sldNum" sz="quarter" idx="10"/>
          </p:nvPr>
        </p:nvSpPr>
        <p:spPr bwMode="auto">
          <a:noFill/>
          <a:ln>
            <a:miter lim="800000"/>
            <a:headEnd/>
            <a:tailEnd/>
          </a:ln>
        </p:spPr>
        <p:txBody>
          <a:bodyPr/>
          <a:lstStyle/>
          <a:p>
            <a:fld id="{C2348386-5810-AB44-8D34-624BA2DB68E6}" type="slidenum">
              <a:rPr lang="en-US" smtClean="0">
                <a:latin typeface="Arial" pitchFamily="-105" charset="0"/>
                <a:ea typeface="Helvetica" pitchFamily="-105" charset="0"/>
                <a:cs typeface="Helvetica" pitchFamily="-105" charset="0"/>
              </a:rPr>
              <a:pPr/>
              <a:t>12</a:t>
            </a:fld>
            <a:endParaRPr lang="en-US" dirty="0">
              <a:latin typeface="Arial" pitchFamily="-105" charset="0"/>
              <a:ea typeface="Helvetica" pitchFamily="-105" charset="0"/>
              <a:cs typeface="Helvetica" pitchFamily="-105" charset="0"/>
            </a:endParaRPr>
          </a:p>
        </p:txBody>
      </p:sp>
      <p:sp>
        <p:nvSpPr>
          <p:cNvPr id="5"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418646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5"/>
          <p:cNvSpPr>
            <a:spLocks noGrp="1"/>
          </p:cNvSpPr>
          <p:nvPr>
            <p:ph idx="1"/>
          </p:nvPr>
        </p:nvSpPr>
        <p:spPr/>
        <p:txBody>
          <a:bodyPr/>
          <a:lstStyle/>
          <a:p>
            <a:pPr marL="922338" lvl="1" indent="-461963">
              <a:spcBef>
                <a:spcPts val="432"/>
              </a:spcBef>
              <a:buNone/>
            </a:pPr>
            <a:r>
              <a:rPr lang="en-US" dirty="0">
                <a:latin typeface="Arial" pitchFamily="-105" charset="0"/>
              </a:rPr>
              <a:t>5.	</a:t>
            </a:r>
            <a:r>
              <a:rPr lang="en-US" u="sng" dirty="0">
                <a:latin typeface="Arial" pitchFamily="-105" charset="0"/>
              </a:rPr>
              <a:t>These principles in practice</a:t>
            </a:r>
            <a:r>
              <a:rPr lang="en-US" dirty="0">
                <a:latin typeface="Arial" pitchFamily="-105" charset="0"/>
              </a:rPr>
              <a:t>:</a:t>
            </a:r>
          </a:p>
          <a:p>
            <a:pPr lvl="2" indent="-230188">
              <a:spcBef>
                <a:spcPts val="432"/>
              </a:spcBef>
            </a:pPr>
            <a:r>
              <a:rPr lang="en-US" sz="1800" u="sng" dirty="0">
                <a:latin typeface="Arial" pitchFamily="-105" charset="0"/>
              </a:rPr>
              <a:t>Changes to prevent pension plan from failing</a:t>
            </a:r>
            <a:r>
              <a:rPr lang="en-US" sz="1800" dirty="0">
                <a:latin typeface="Arial" pitchFamily="-105" charset="0"/>
              </a:rPr>
              <a:t>. Even states that find that their relevant contracts clauses prevent an impairment of pension rights typically hold that adverse conditions, which could lead to the failure of the pension plan and thus the purpose of the legislation itself, justify amendments to the plan.</a:t>
            </a:r>
          </a:p>
          <a:p>
            <a:pPr lvl="2" indent="-230188">
              <a:spcBef>
                <a:spcPts val="432"/>
              </a:spcBef>
            </a:pPr>
            <a:r>
              <a:rPr lang="en-US" sz="1800" u="sng" dirty="0">
                <a:latin typeface="Arial" pitchFamily="-105" charset="0"/>
              </a:rPr>
              <a:t>Balancing advantages versus disadvantages of proposed modifications</a:t>
            </a:r>
            <a:r>
              <a:rPr lang="en-US" sz="1800" dirty="0">
                <a:latin typeface="Arial" pitchFamily="-105" charset="0"/>
              </a:rPr>
              <a:t>. Accordingly, in Colorado, a pension plan can be changed so long as any adverse modification is balanced by a corresponding change of a beneficial nature, a change that is actuarially necessary, or a change that strengthens or improves the pension plan. </a:t>
            </a:r>
            <a:r>
              <a:rPr lang="en-US" sz="1800" i="1" dirty="0">
                <a:latin typeface="Arial" pitchFamily="-105" charset="0"/>
              </a:rPr>
              <a:t>McInerney v. Public Employees’ Ret. Ass’n</a:t>
            </a:r>
            <a:r>
              <a:rPr lang="en-US" sz="1800" dirty="0">
                <a:latin typeface="Arial" pitchFamily="-105" charset="0"/>
              </a:rPr>
              <a:t>, 976 P.2d 348, 352 (Colo. App. 1999).</a:t>
            </a:r>
          </a:p>
        </p:txBody>
      </p:sp>
      <p:sp>
        <p:nvSpPr>
          <p:cNvPr id="68611" name="Slide Number Placeholder 3"/>
          <p:cNvSpPr>
            <a:spLocks noGrp="1"/>
          </p:cNvSpPr>
          <p:nvPr>
            <p:ph type="sldNum" sz="quarter" idx="10"/>
          </p:nvPr>
        </p:nvSpPr>
        <p:spPr bwMode="auto">
          <a:noFill/>
          <a:ln>
            <a:miter lim="800000"/>
            <a:headEnd/>
            <a:tailEnd/>
          </a:ln>
        </p:spPr>
        <p:txBody>
          <a:bodyPr/>
          <a:lstStyle/>
          <a:p>
            <a:fld id="{F0BE65DC-BF85-F549-80DA-152088F38CC9}" type="slidenum">
              <a:rPr lang="en-US" smtClean="0">
                <a:latin typeface="Arial" pitchFamily="-105" charset="0"/>
                <a:ea typeface="Helvetica" pitchFamily="-105" charset="0"/>
                <a:cs typeface="Helvetica" pitchFamily="-105" charset="0"/>
              </a:rPr>
              <a:pPr/>
              <a:t>13</a:t>
            </a:fld>
            <a:endParaRPr lang="en-US" dirty="0">
              <a:latin typeface="Arial" pitchFamily="-105" charset="0"/>
              <a:ea typeface="Helvetica" pitchFamily="-105" charset="0"/>
              <a:cs typeface="Helvetica" pitchFamily="-105" charset="0"/>
            </a:endParaRPr>
          </a:p>
        </p:txBody>
      </p:sp>
      <p:sp>
        <p:nvSpPr>
          <p:cNvPr id="68612" name="Rectangle 1029"/>
          <p:cNvSpPr>
            <a:spLocks noChangeArrowheads="1"/>
          </p:cNvSpPr>
          <p:nvPr/>
        </p:nvSpPr>
        <p:spPr bwMode="auto">
          <a:xfrm>
            <a:off x="1219200" y="3810000"/>
            <a:ext cx="7924800" cy="1600200"/>
          </a:xfrm>
          <a:prstGeom prst="rect">
            <a:avLst/>
          </a:prstGeom>
          <a:noFill/>
          <a:ln w="9525">
            <a:noFill/>
            <a:miter lim="800000"/>
            <a:headEnd/>
            <a:tailEnd/>
          </a:ln>
        </p:spPr>
        <p:txBody>
          <a:bodyPr anchor="ctr">
            <a:prstTxWarp prst="textNoShape">
              <a:avLst/>
            </a:prstTxWarp>
          </a:bodyPr>
          <a:lstStyle/>
          <a:p>
            <a:pPr marL="460375" indent="-460375"/>
            <a:endParaRPr lang="en-US" sz="2000" dirty="0"/>
          </a:p>
        </p:txBody>
      </p:sp>
      <p:sp>
        <p:nvSpPr>
          <p:cNvPr id="7"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297910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5"/>
          <p:cNvSpPr>
            <a:spLocks noGrp="1"/>
          </p:cNvSpPr>
          <p:nvPr>
            <p:ph idx="1"/>
          </p:nvPr>
        </p:nvSpPr>
        <p:spPr/>
        <p:txBody>
          <a:bodyPr/>
          <a:lstStyle/>
          <a:p>
            <a:pPr lvl="2"/>
            <a:r>
              <a:rPr lang="en-US" sz="1800" u="sng" dirty="0">
                <a:latin typeface="Arial" pitchFamily="-105" charset="0"/>
              </a:rPr>
              <a:t>Reasonable modification of pension in furtherance of the theory of the pension system</a:t>
            </a:r>
            <a:r>
              <a:rPr lang="en-US" sz="1800" dirty="0">
                <a:latin typeface="Arial" pitchFamily="-105" charset="0"/>
              </a:rPr>
              <a:t>. In Massachusetts, modifications to a state retirement scheme can be permitted so long as such modifications are reasonable and bear some material relationship to the theory of a pension system and its successful operation. </a:t>
            </a:r>
            <a:r>
              <a:rPr lang="en-US" sz="1800" i="1" dirty="0">
                <a:latin typeface="Arial" pitchFamily="-105" charset="0"/>
              </a:rPr>
              <a:t>Madden v. Contributory Retirement Appeal Board</a:t>
            </a:r>
            <a:r>
              <a:rPr lang="en-US" sz="1800" dirty="0">
                <a:latin typeface="Arial" pitchFamily="-105" charset="0"/>
              </a:rPr>
              <a:t>, 729 N.E.2d 1095 (Mass. 2000).</a:t>
            </a:r>
          </a:p>
          <a:p>
            <a:pPr lvl="2"/>
            <a:r>
              <a:rPr lang="en-US" sz="1800" u="sng" dirty="0">
                <a:latin typeface="Arial" pitchFamily="-105" charset="0"/>
              </a:rPr>
              <a:t>Modification of pension must be related to an important public purpose</a:t>
            </a:r>
            <a:r>
              <a:rPr lang="en-US" sz="1800" dirty="0">
                <a:latin typeface="Arial" pitchFamily="-105" charset="0"/>
              </a:rPr>
              <a:t>. The courts of Vermont have found that, even if a party’s contract rights have been impaired, the contract clause is only violated where the impairment is not reasonable and necessary to achieve an important public purpose. Accordingly, an ordinance requiring greater contributions by employees along with increased benefits was not an impermissible impairment. </a:t>
            </a:r>
            <a:r>
              <a:rPr lang="en-US" sz="1800" i="1" dirty="0">
                <a:latin typeface="Arial" pitchFamily="-105" charset="0"/>
              </a:rPr>
              <a:t>Burlington Fire Fighters’ Ass’n v. City of Burlington</a:t>
            </a:r>
            <a:r>
              <a:rPr lang="en-US" sz="1800" dirty="0">
                <a:latin typeface="Arial" pitchFamily="-105" charset="0"/>
              </a:rPr>
              <a:t>, 543 A.2d 686 (Vt. 1988).</a:t>
            </a:r>
          </a:p>
        </p:txBody>
      </p:sp>
      <p:sp>
        <p:nvSpPr>
          <p:cNvPr id="69635" name="Slide Number Placeholder 3"/>
          <p:cNvSpPr>
            <a:spLocks noGrp="1"/>
          </p:cNvSpPr>
          <p:nvPr>
            <p:ph type="sldNum" sz="quarter" idx="10"/>
          </p:nvPr>
        </p:nvSpPr>
        <p:spPr bwMode="auto">
          <a:noFill/>
          <a:ln>
            <a:miter lim="800000"/>
            <a:headEnd/>
            <a:tailEnd/>
          </a:ln>
        </p:spPr>
        <p:txBody>
          <a:bodyPr/>
          <a:lstStyle/>
          <a:p>
            <a:fld id="{64CE3481-54B0-1A4C-AD1C-78CDBAC31991}" type="slidenum">
              <a:rPr lang="en-US" smtClean="0">
                <a:latin typeface="Arial" pitchFamily="-105" charset="0"/>
                <a:ea typeface="Helvetica" pitchFamily="-105" charset="0"/>
                <a:cs typeface="Helvetica" pitchFamily="-105" charset="0"/>
              </a:rPr>
              <a:pPr/>
              <a:t>14</a:t>
            </a:fld>
            <a:endParaRPr lang="en-US" dirty="0">
              <a:latin typeface="Arial" pitchFamily="-105" charset="0"/>
              <a:ea typeface="Helvetica" pitchFamily="-105" charset="0"/>
              <a:cs typeface="Helvetica" pitchFamily="-105" charset="0"/>
            </a:endParaRPr>
          </a:p>
        </p:txBody>
      </p:sp>
      <p:sp>
        <p:nvSpPr>
          <p:cNvPr id="69636" name="Rectangle 1029"/>
          <p:cNvSpPr>
            <a:spLocks noChangeArrowheads="1"/>
          </p:cNvSpPr>
          <p:nvPr/>
        </p:nvSpPr>
        <p:spPr bwMode="auto">
          <a:xfrm>
            <a:off x="1219200" y="3810000"/>
            <a:ext cx="7924800" cy="1600200"/>
          </a:xfrm>
          <a:prstGeom prst="rect">
            <a:avLst/>
          </a:prstGeom>
          <a:noFill/>
          <a:ln w="9525">
            <a:noFill/>
            <a:miter lim="800000"/>
            <a:headEnd/>
            <a:tailEnd/>
          </a:ln>
        </p:spPr>
        <p:txBody>
          <a:bodyPr anchor="ctr">
            <a:prstTxWarp prst="textNoShape">
              <a:avLst/>
            </a:prstTxWarp>
          </a:bodyPr>
          <a:lstStyle/>
          <a:p>
            <a:pPr marL="460375" indent="-460375"/>
            <a:endParaRPr lang="en-US" sz="2000" dirty="0"/>
          </a:p>
        </p:txBody>
      </p:sp>
      <p:sp>
        <p:nvSpPr>
          <p:cNvPr id="7"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103167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5"/>
          <p:cNvSpPr>
            <a:spLocks noGrp="1"/>
          </p:cNvSpPr>
          <p:nvPr>
            <p:ph idx="1"/>
          </p:nvPr>
        </p:nvSpPr>
        <p:spPr/>
        <p:txBody>
          <a:bodyPr/>
          <a:lstStyle/>
          <a:p>
            <a:pPr lvl="2"/>
            <a:r>
              <a:rPr lang="en-US" sz="1800" u="sng" dirty="0">
                <a:latin typeface="Arial" pitchFamily="-105" charset="0"/>
              </a:rPr>
              <a:t>Does significant impairment reasonably relate to a justifiable public good</a:t>
            </a:r>
            <a:r>
              <a:rPr lang="en-US" sz="1800" dirty="0">
                <a:latin typeface="Arial" pitchFamily="-105" charset="0"/>
              </a:rPr>
              <a:t>. West Virginia has also adopted a balancing test holding that, where a substantial impairment has been shown and a legitimate public purpose for the impairment is demonstrated, a court must determine whether the adjustment of the rights and responsibilities of the contracting parties is based upon reasonable conditions and is of a character appropriate to the public purpose justifying the legislation adopted. </a:t>
            </a:r>
            <a:r>
              <a:rPr lang="en-US" sz="1800" i="1" dirty="0">
                <a:latin typeface="Arial" pitchFamily="-105" charset="0"/>
              </a:rPr>
              <a:t>State ex rel. West Virginia Regional Jail &amp; Correctional Facility Auth. v. West Virginia Inv. Mgmt. Bd.</a:t>
            </a:r>
            <a:r>
              <a:rPr lang="en-US" sz="1800" dirty="0">
                <a:latin typeface="Arial" pitchFamily="-105" charset="0"/>
              </a:rPr>
              <a:t>, 508 S.E.2d 130 (W.Va. 1998).</a:t>
            </a:r>
          </a:p>
        </p:txBody>
      </p:sp>
      <p:sp>
        <p:nvSpPr>
          <p:cNvPr id="70659" name="Slide Number Placeholder 3"/>
          <p:cNvSpPr>
            <a:spLocks noGrp="1"/>
          </p:cNvSpPr>
          <p:nvPr>
            <p:ph type="sldNum" sz="quarter" idx="10"/>
          </p:nvPr>
        </p:nvSpPr>
        <p:spPr bwMode="auto">
          <a:noFill/>
          <a:ln>
            <a:miter lim="800000"/>
            <a:headEnd/>
            <a:tailEnd/>
          </a:ln>
        </p:spPr>
        <p:txBody>
          <a:bodyPr/>
          <a:lstStyle/>
          <a:p>
            <a:fld id="{0F1ABE28-710F-1E4B-9519-4AEDC434875C}" type="slidenum">
              <a:rPr lang="en-US" smtClean="0">
                <a:latin typeface="Arial" pitchFamily="-105" charset="0"/>
                <a:ea typeface="Helvetica" pitchFamily="-105" charset="0"/>
                <a:cs typeface="Helvetica" pitchFamily="-105" charset="0"/>
              </a:rPr>
              <a:pPr/>
              <a:t>15</a:t>
            </a:fld>
            <a:endParaRPr lang="en-US" dirty="0">
              <a:latin typeface="Arial" pitchFamily="-105" charset="0"/>
              <a:ea typeface="Helvetica" pitchFamily="-105" charset="0"/>
              <a:cs typeface="Helvetica" pitchFamily="-105" charset="0"/>
            </a:endParaRPr>
          </a:p>
        </p:txBody>
      </p:sp>
      <p:sp>
        <p:nvSpPr>
          <p:cNvPr id="70660" name="Rectangle 1029"/>
          <p:cNvSpPr>
            <a:spLocks noChangeArrowheads="1"/>
          </p:cNvSpPr>
          <p:nvPr/>
        </p:nvSpPr>
        <p:spPr bwMode="auto">
          <a:xfrm>
            <a:off x="1219200" y="3810000"/>
            <a:ext cx="7924800" cy="1600200"/>
          </a:xfrm>
          <a:prstGeom prst="rect">
            <a:avLst/>
          </a:prstGeom>
          <a:noFill/>
          <a:ln w="9525">
            <a:noFill/>
            <a:miter lim="800000"/>
            <a:headEnd/>
            <a:tailEnd/>
          </a:ln>
        </p:spPr>
        <p:txBody>
          <a:bodyPr anchor="ctr">
            <a:prstTxWarp prst="textNoShape">
              <a:avLst/>
            </a:prstTxWarp>
          </a:bodyPr>
          <a:lstStyle/>
          <a:p>
            <a:pPr marL="460375" indent="-460375"/>
            <a:endParaRPr lang="en-US" sz="2000" dirty="0"/>
          </a:p>
        </p:txBody>
      </p:sp>
      <p:sp>
        <p:nvSpPr>
          <p:cNvPr id="7"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130735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457200" y="1600200"/>
            <a:ext cx="8229600" cy="4526280"/>
          </a:xfrm>
        </p:spPr>
        <p:txBody>
          <a:bodyPr/>
          <a:lstStyle/>
          <a:p>
            <a:pPr lvl="2">
              <a:spcBef>
                <a:spcPts val="432"/>
              </a:spcBef>
              <a:defRPr/>
            </a:pPr>
            <a:r>
              <a:rPr lang="en-US" sz="1600" u="sng" dirty="0"/>
              <a:t>U.S. Supreme Court has recognized the need for contractual impairment to protect health, safety and welfare of local citizens (“Higher Public Purpose”)</a:t>
            </a:r>
            <a:r>
              <a:rPr lang="en-US" sz="1600" dirty="0"/>
              <a:t>. In the case of </a:t>
            </a:r>
            <a:r>
              <a:rPr lang="en-US" sz="1600" i="1" dirty="0"/>
              <a:t>Faitoute Iron &amp; Steel Co. v. City of Asbury Park</a:t>
            </a:r>
            <a:r>
              <a:rPr lang="en-US" sz="1600" dirty="0"/>
              <a:t>, 316 U.S. 502 (1942), the New Jersey Municipal Finance Act provided that a state agency could place a bankrupt local government into receivership. Under the law, similar to a Plan of Adjustment for a Chapter 9 municipal bankruptcy action, the interested parties could devise a plan that would be binding on nonconsenting creditors if a state court decided that the municipality could not otherwise pay its creditors and the plan was in the best interest of all creditors. </a:t>
            </a:r>
            <a:r>
              <a:rPr lang="en-US" sz="1600" i="1" dirty="0"/>
              <a:t>Id.</a:t>
            </a:r>
            <a:r>
              <a:rPr lang="en-US" sz="1600" dirty="0"/>
              <a:t> at 504. After certain bondholders dissented, the court determined that the plan helped the city meet its obligations more effectively. </a:t>
            </a:r>
            <a:r>
              <a:rPr lang="en-US" sz="1600" i="1" dirty="0"/>
              <a:t>Id.</a:t>
            </a:r>
            <a:r>
              <a:rPr lang="en-US" sz="1600" dirty="0"/>
              <a:t> </a:t>
            </a:r>
            <a:r>
              <a:rPr lang="en-US" sz="1600" b="1" dirty="0"/>
              <a:t>“The necessity compelled by unexpected financial conditions to modify an original arrangement for discharging a city’s debt is implied in every such obligation for the very reason that thereby the obligation is discharged, not impaired.”</a:t>
            </a:r>
            <a:r>
              <a:rPr lang="en-US" sz="1600" dirty="0"/>
              <a:t> </a:t>
            </a:r>
            <a:r>
              <a:rPr lang="en-US" sz="1600" i="1" dirty="0"/>
              <a:t>Id.</a:t>
            </a:r>
            <a:r>
              <a:rPr lang="en-US" sz="1600" dirty="0"/>
              <a:t> at 511. The court then found that the plan protected creditors and was not in violation of the Contract Clause. Id. at 513. </a:t>
            </a:r>
            <a:r>
              <a:rPr lang="en-US" sz="1600" i="1" dirty="0"/>
              <a:t>See also</a:t>
            </a:r>
            <a:r>
              <a:rPr lang="en-US" sz="1600" dirty="0"/>
              <a:t> </a:t>
            </a:r>
            <a:r>
              <a:rPr lang="en-US" sz="1600" i="1" dirty="0"/>
              <a:t>U.S. Trust v. New Jersey</a:t>
            </a:r>
            <a:r>
              <a:rPr lang="en-US" sz="1600" dirty="0"/>
              <a:t>, 431 U.S. 1, 25-28 (1997).</a:t>
            </a:r>
          </a:p>
        </p:txBody>
      </p:sp>
      <p:sp>
        <p:nvSpPr>
          <p:cNvPr id="39939" name="Slide Number Placeholder 3"/>
          <p:cNvSpPr>
            <a:spLocks noGrp="1"/>
          </p:cNvSpPr>
          <p:nvPr>
            <p:ph type="sldNum" sz="quarter" idx="10"/>
          </p:nvPr>
        </p:nvSpPr>
        <p:spPr bwMode="auto">
          <a:noFill/>
          <a:ln>
            <a:miter lim="800000"/>
            <a:headEnd/>
            <a:tailEnd/>
          </a:ln>
        </p:spPr>
        <p:txBody>
          <a:bodyPr/>
          <a:lstStyle/>
          <a:p>
            <a:fld id="{F9CDF47B-8DDD-1A4D-8932-8E5F409506B9}" type="slidenum">
              <a:rPr lang="en-US" smtClean="0">
                <a:latin typeface="Arial" pitchFamily="-105" charset="0"/>
                <a:ea typeface="Helvetica" pitchFamily="-105" charset="0"/>
                <a:cs typeface="Helvetica" pitchFamily="-105" charset="0"/>
              </a:rPr>
              <a:pPr/>
              <a:t>16</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203399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pPr lvl="2"/>
            <a:r>
              <a:rPr lang="en-US" sz="1800" u="sng" dirty="0">
                <a:latin typeface="Arial" pitchFamily="-105" charset="0"/>
              </a:rPr>
              <a:t>This precedent has been used to justify pension reform</a:t>
            </a:r>
            <a:r>
              <a:rPr lang="en-US" sz="1800" dirty="0">
                <a:latin typeface="Arial" pitchFamily="-105" charset="0"/>
              </a:rPr>
              <a:t>. The Supreme Court of Puerto Rico has ruled (</a:t>
            </a:r>
            <a:r>
              <a:rPr lang="en-US" sz="1800" i="1" dirty="0">
                <a:latin typeface="Arial" pitchFamily="-105" charset="0"/>
              </a:rPr>
              <a:t>citing</a:t>
            </a:r>
            <a:r>
              <a:rPr lang="en-US" sz="1800" dirty="0">
                <a:latin typeface="Arial" pitchFamily="-105" charset="0"/>
              </a:rPr>
              <a:t> the </a:t>
            </a:r>
            <a:r>
              <a:rPr lang="en-US" sz="1800" i="1" dirty="0">
                <a:latin typeface="Arial" pitchFamily="-105" charset="0"/>
              </a:rPr>
              <a:t>U.S. Trust v. New Jersey</a:t>
            </a:r>
            <a:r>
              <a:rPr lang="en-US" sz="1800" dirty="0">
                <a:latin typeface="Arial" pitchFamily="-105" charset="0"/>
              </a:rPr>
              <a:t> case) that the protection of pension obligations is not absolute but may be modified if reasonable and necessary to advance an important public interest, namely a financial crisis that threatens the actuarial solvency of the pension system. </a:t>
            </a:r>
            <a:r>
              <a:rPr lang="en-US" sz="1800" i="1" dirty="0">
                <a:latin typeface="Arial" pitchFamily="-105" charset="0"/>
              </a:rPr>
              <a:t>Hernandez v. Commonwealth</a:t>
            </a:r>
            <a:r>
              <a:rPr lang="en-US" sz="1800" dirty="0">
                <a:latin typeface="Arial" pitchFamily="-105" charset="0"/>
              </a:rPr>
              <a:t>, 2013 WL 3586616. (S. Ct. Puerto Rico, June 24, 2013).</a:t>
            </a:r>
          </a:p>
          <a:p>
            <a:pPr lvl="2"/>
            <a:r>
              <a:rPr lang="en-US" sz="1800" u="sng" dirty="0">
                <a:latin typeface="Arial" pitchFamily="-105" charset="0"/>
              </a:rPr>
              <a:t>Compare</a:t>
            </a:r>
            <a:r>
              <a:rPr lang="en-US" sz="1800" dirty="0">
                <a:latin typeface="Arial" pitchFamily="-105" charset="0"/>
              </a:rPr>
              <a:t>. </a:t>
            </a:r>
            <a:r>
              <a:rPr lang="en-US" sz="1800" i="1" dirty="0">
                <a:latin typeface="Arial" pitchFamily="-105" charset="0"/>
              </a:rPr>
              <a:t>Teacher’s Association of Puerto Rico v Retirement System for Teachers of Puerto Rico</a:t>
            </a:r>
            <a:r>
              <a:rPr lang="en-US" sz="1800" dirty="0">
                <a:latin typeface="Arial" pitchFamily="-105" charset="0"/>
              </a:rPr>
              <a:t> (S. Ct. Puerto Rico April 11, 2014)</a:t>
            </a:r>
          </a:p>
        </p:txBody>
      </p:sp>
      <p:sp>
        <p:nvSpPr>
          <p:cNvPr id="40963" name="Slide Number Placeholder 3"/>
          <p:cNvSpPr>
            <a:spLocks noGrp="1"/>
          </p:cNvSpPr>
          <p:nvPr>
            <p:ph type="sldNum" sz="quarter" idx="10"/>
          </p:nvPr>
        </p:nvSpPr>
        <p:spPr bwMode="auto">
          <a:noFill/>
          <a:ln>
            <a:miter lim="800000"/>
            <a:headEnd/>
            <a:tailEnd/>
          </a:ln>
        </p:spPr>
        <p:txBody>
          <a:bodyPr/>
          <a:lstStyle/>
          <a:p>
            <a:fld id="{911DBC2B-8003-B343-B85B-FA1BFEFBB1C0}" type="slidenum">
              <a:rPr lang="en-US" smtClean="0">
                <a:latin typeface="Arial" pitchFamily="-105" charset="0"/>
                <a:ea typeface="Helvetica" pitchFamily="-105" charset="0"/>
                <a:cs typeface="Helvetica" pitchFamily="-105" charset="0"/>
              </a:rPr>
              <a:pPr/>
              <a:t>17</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252188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p:txBody>
          <a:bodyPr/>
          <a:lstStyle/>
          <a:p>
            <a:pPr marL="460375" indent="-460375">
              <a:spcBef>
                <a:spcPts val="432"/>
              </a:spcBef>
              <a:buNone/>
            </a:pPr>
            <a:r>
              <a:rPr lang="en-US" sz="2000" dirty="0">
                <a:latin typeface="Arial" pitchFamily="-105" charset="0"/>
              </a:rPr>
              <a:t>C.	</a:t>
            </a:r>
            <a:r>
              <a:rPr lang="en-US" sz="2000" u="sng" dirty="0">
                <a:latin typeface="Arial" pitchFamily="-105" charset="0"/>
              </a:rPr>
              <a:t>The success of pension reform legislation and voluntary agreements and coming attractions</a:t>
            </a:r>
            <a:r>
              <a:rPr lang="en-US" sz="2000" dirty="0">
                <a:latin typeface="Arial" pitchFamily="-105" charset="0"/>
              </a:rPr>
              <a:t>:</a:t>
            </a:r>
          </a:p>
          <a:p>
            <a:pPr marL="917575" lvl="1" indent="-455613">
              <a:spcBef>
                <a:spcPts val="432"/>
              </a:spcBef>
              <a:buNone/>
            </a:pPr>
            <a:r>
              <a:rPr lang="en-US" sz="1800" dirty="0"/>
              <a:t>1.	</a:t>
            </a:r>
            <a:r>
              <a:rPr lang="en-US" sz="1800" u="sng" dirty="0"/>
              <a:t>State and local government pension funds status</a:t>
            </a:r>
            <a:r>
              <a:rPr lang="en-US" sz="1800" dirty="0"/>
              <a:t>:</a:t>
            </a:r>
          </a:p>
          <a:p>
            <a:pPr lvl="2" indent="-230188">
              <a:spcBef>
                <a:spcPts val="432"/>
              </a:spcBef>
            </a:pPr>
            <a:r>
              <a:rPr lang="en-US" sz="1800" dirty="0"/>
              <a:t>Approximately 4,000 public sector retirement systems for state and local governments in the United States with $3.8 trillion in assets, 14.4 million current employees, 9 million retirees and annual aggregate benefit distributions of $228.5 billion.</a:t>
            </a:r>
          </a:p>
          <a:p>
            <a:pPr lvl="2" indent="-230188">
              <a:spcBef>
                <a:spcPts val="432"/>
              </a:spcBef>
            </a:pPr>
            <a:r>
              <a:rPr lang="en-US" sz="1800" dirty="0"/>
              <a:t>The amount of pension underfunding for states and local governments is estimated to range between $1 to $3 trillion.</a:t>
            </a:r>
          </a:p>
          <a:p>
            <a:pPr lvl="2" indent="-230188">
              <a:spcBef>
                <a:spcPts val="432"/>
              </a:spcBef>
            </a:pPr>
            <a:r>
              <a:rPr lang="en-US" sz="1800" dirty="0"/>
              <a:t>This unfunded liability for pensions can be compared to the estimated FY2016 revenue of $3.3 trillion for state and local governments.</a:t>
            </a:r>
          </a:p>
        </p:txBody>
      </p:sp>
      <p:sp>
        <p:nvSpPr>
          <p:cNvPr id="41987" name="Slide Number Placeholder 3"/>
          <p:cNvSpPr>
            <a:spLocks noGrp="1"/>
          </p:cNvSpPr>
          <p:nvPr>
            <p:ph type="sldNum" sz="quarter" idx="10"/>
          </p:nvPr>
        </p:nvSpPr>
        <p:spPr bwMode="auto">
          <a:noFill/>
          <a:ln>
            <a:miter lim="800000"/>
            <a:headEnd/>
            <a:tailEnd/>
          </a:ln>
        </p:spPr>
        <p:txBody>
          <a:bodyPr/>
          <a:lstStyle/>
          <a:p>
            <a:fld id="{B9D6DA2B-4A17-E548-8A6D-09725F6FEF48}" type="slidenum">
              <a:rPr lang="en-US" smtClean="0">
                <a:latin typeface="Arial" pitchFamily="-105" charset="0"/>
                <a:ea typeface="Helvetica" pitchFamily="-105" charset="0"/>
                <a:cs typeface="Helvetica" pitchFamily="-105" charset="0"/>
              </a:rPr>
              <a:pPr/>
              <a:t>18</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37169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Table of Contents</a:t>
            </a:r>
          </a:p>
        </p:txBody>
      </p:sp>
      <p:sp>
        <p:nvSpPr>
          <p:cNvPr id="21506" name="Content Placeholder 12"/>
          <p:cNvSpPr>
            <a:spLocks noGrp="1"/>
          </p:cNvSpPr>
          <p:nvPr>
            <p:ph idx="1"/>
          </p:nvPr>
        </p:nvSpPr>
        <p:spPr/>
        <p:txBody>
          <a:bodyPr/>
          <a:lstStyle/>
          <a:p>
            <a:pPr marL="466725" indent="-447675">
              <a:buNone/>
              <a:tabLst>
                <a:tab pos="7994650" algn="r"/>
              </a:tabLst>
            </a:pPr>
            <a:r>
              <a:rPr lang="en-US" sz="1600" dirty="0">
                <a:latin typeface="Arial" pitchFamily="-105" charset="0"/>
              </a:rPr>
              <a:t>I.	Can Unaffordable Pension Benefits Be Enforced, Rolled Back,</a:t>
            </a:r>
            <a:br>
              <a:rPr lang="en-US" sz="1600" dirty="0">
                <a:latin typeface="Arial" pitchFamily="-105" charset="0"/>
              </a:rPr>
            </a:br>
            <a:r>
              <a:rPr lang="en-US" sz="1600" dirty="0">
                <a:latin typeface="Arial" pitchFamily="-105" charset="0"/>
              </a:rPr>
              <a:t>Reduced or Changed?	7</a:t>
            </a:r>
          </a:p>
          <a:p>
            <a:pPr marL="923925" indent="-457200">
              <a:buNone/>
              <a:tabLst>
                <a:tab pos="7994650" algn="r"/>
              </a:tabLst>
            </a:pPr>
            <a:r>
              <a:rPr lang="en-US" sz="1600" dirty="0">
                <a:latin typeface="Arial" pitchFamily="-105" charset="0"/>
                <a:ea typeface="Arial" pitchFamily="-105" charset="0"/>
                <a:cs typeface="Arial" pitchFamily="-105" charset="0"/>
              </a:rPr>
              <a:t>A.	The transition of pensions from a gratuity (to be paid if</a:t>
            </a:r>
            <a:br>
              <a:rPr lang="en-US" sz="1600" dirty="0">
                <a:latin typeface="Arial" pitchFamily="-105" charset="0"/>
                <a:ea typeface="Arial" pitchFamily="-105" charset="0"/>
                <a:cs typeface="Arial" pitchFamily="-105" charset="0"/>
              </a:rPr>
            </a:br>
            <a:r>
              <a:rPr lang="en-US" sz="1600" dirty="0">
                <a:latin typeface="Arial" pitchFamily="-105" charset="0"/>
                <a:ea typeface="Arial" pitchFamily="-105" charset="0"/>
                <a:cs typeface="Arial" pitchFamily="-105" charset="0"/>
              </a:rPr>
              <a:t>you want) to a contractual obligation (that is enforceable)	7</a:t>
            </a:r>
          </a:p>
          <a:p>
            <a:pPr marL="923925" indent="-457200">
              <a:buNone/>
              <a:tabLst>
                <a:tab pos="7994650" algn="r"/>
              </a:tabLst>
            </a:pPr>
            <a:r>
              <a:rPr lang="en-US" sz="1600" dirty="0">
                <a:latin typeface="Arial" pitchFamily="-105" charset="0"/>
              </a:rPr>
              <a:t>B.	The development of the constitutional, statutory and</a:t>
            </a:r>
            <a:br>
              <a:rPr lang="en-US" sz="1600" dirty="0">
                <a:latin typeface="Arial" pitchFamily="-105" charset="0"/>
              </a:rPr>
            </a:br>
            <a:r>
              <a:rPr lang="en-US" sz="1600" dirty="0">
                <a:latin typeface="Arial" pitchFamily="-105" charset="0"/>
              </a:rPr>
              <a:t>case law provisions on pension obligations being</a:t>
            </a:r>
            <a:br>
              <a:rPr lang="en-US" sz="1600" dirty="0">
                <a:latin typeface="Arial" pitchFamily="-105" charset="0"/>
              </a:rPr>
            </a:br>
            <a:r>
              <a:rPr lang="en-US" sz="1600" dirty="0">
                <a:latin typeface="Arial" pitchFamily="-105" charset="0"/>
              </a:rPr>
              <a:t>contractual obligations that could be enforced in most cases	9</a:t>
            </a:r>
          </a:p>
          <a:p>
            <a:pPr marL="923925" indent="-457200">
              <a:buNone/>
              <a:tabLst>
                <a:tab pos="7994650" algn="r"/>
              </a:tabLst>
            </a:pPr>
            <a:r>
              <a:rPr lang="en-US" sz="1600" dirty="0">
                <a:latin typeface="Arial" pitchFamily="-105" charset="0"/>
              </a:rPr>
              <a:t>C.	The success of pension reform legislation and voluntary</a:t>
            </a:r>
            <a:br>
              <a:rPr lang="en-US" sz="1600" dirty="0">
                <a:latin typeface="Arial" pitchFamily="-105" charset="0"/>
              </a:rPr>
            </a:br>
            <a:r>
              <a:rPr lang="en-US" sz="1600" dirty="0">
                <a:latin typeface="Arial" pitchFamily="-105" charset="0"/>
              </a:rPr>
              <a:t>agreements and coming attractions	18</a:t>
            </a:r>
          </a:p>
          <a:p>
            <a:pPr marL="466725" indent="-447675">
              <a:buNone/>
              <a:tabLst>
                <a:tab pos="7994650" algn="r"/>
              </a:tabLst>
            </a:pPr>
            <a:r>
              <a:rPr lang="en-US" sz="1600" dirty="0">
                <a:latin typeface="Arial" pitchFamily="-105" charset="0"/>
              </a:rPr>
              <a:t>II.	Municipal Insolvency and Chapter 9 Impairment of</a:t>
            </a:r>
            <a:br>
              <a:rPr lang="en-US" sz="1600" dirty="0">
                <a:latin typeface="Arial" pitchFamily="-105" charset="0"/>
              </a:rPr>
            </a:br>
            <a:r>
              <a:rPr lang="en-US" sz="1600" dirty="0">
                <a:latin typeface="Arial" pitchFamily="-105" charset="0"/>
              </a:rPr>
              <a:t>Pension Obligations	31</a:t>
            </a:r>
          </a:p>
          <a:p>
            <a:pPr marL="923925" indent="-457200">
              <a:buNone/>
              <a:tabLst>
                <a:tab pos="7994650" algn="r"/>
              </a:tabLst>
            </a:pPr>
            <a:r>
              <a:rPr lang="en-US" sz="1600" dirty="0">
                <a:latin typeface="Arial" pitchFamily="-105" charset="0"/>
              </a:rPr>
              <a:t>A.	Involuntary modifications of public pensions outside of</a:t>
            </a:r>
            <a:br>
              <a:rPr lang="en-US" sz="1600" dirty="0">
                <a:latin typeface="Arial" pitchFamily="-105" charset="0"/>
              </a:rPr>
            </a:br>
            <a:r>
              <a:rPr lang="en-US" sz="1600" dirty="0">
                <a:latin typeface="Arial" pitchFamily="-105" charset="0"/>
              </a:rPr>
              <a:t>Chapter 9 bankruptcy is difficult	31</a:t>
            </a:r>
          </a:p>
          <a:p>
            <a:pPr marL="923925" indent="-457200">
              <a:buNone/>
              <a:tabLst>
                <a:tab pos="7994650" algn="r"/>
              </a:tabLst>
            </a:pPr>
            <a:r>
              <a:rPr lang="en-US" sz="1600" dirty="0">
                <a:latin typeface="Arial" pitchFamily="-105" charset="0"/>
              </a:rPr>
              <a:t>B.	Survival of the state or local government is key to</a:t>
            </a:r>
            <a:br>
              <a:rPr lang="en-US" sz="1600" dirty="0">
                <a:latin typeface="Arial" pitchFamily="-105" charset="0"/>
              </a:rPr>
            </a:br>
            <a:r>
              <a:rPr lang="en-US" sz="1600" dirty="0">
                <a:latin typeface="Arial" pitchFamily="-105" charset="0"/>
              </a:rPr>
              <a:t>long-term survival of pensions	33</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a:t>
            </a:fld>
            <a:endParaRPr lang="en-US" altLang="en-US" sz="1000" dirty="0">
              <a:solidFill>
                <a:srgbClr val="FFFFFF"/>
              </a:solidFill>
            </a:endParaRPr>
          </a:p>
        </p:txBody>
      </p:sp>
    </p:spTree>
    <p:extLst>
      <p:ext uri="{BB962C8B-B14F-4D97-AF65-F5344CB8AC3E}">
        <p14:creationId xmlns:p14="http://schemas.microsoft.com/office/powerpoint/2010/main" val="3105785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p:txBody>
          <a:bodyPr/>
          <a:lstStyle/>
          <a:p>
            <a:pPr lvl="2" indent="-230188">
              <a:spcBef>
                <a:spcPts val="432"/>
              </a:spcBef>
            </a:pPr>
            <a:r>
              <a:rPr lang="en-US" sz="1800" dirty="0"/>
              <a:t>A recent national survey of 168 leading state and local government credit analysts asked “What do you think are the five most important issues/trends facing the municipal bond market right now [March 2018]? Ninety-two percent responded, “public pension funding levels, pension obligation bonds.” </a:t>
            </a:r>
            <a:r>
              <a:rPr lang="en-US" sz="1800" i="1" dirty="0"/>
              <a:t>See</a:t>
            </a:r>
            <a:r>
              <a:rPr lang="en-US" sz="1800" dirty="0"/>
              <a:t> PNC, U.S. Municipal Bond Market, Municipal Bond Analyst Survey 2018 (April 5, 2018), Thomas </a:t>
            </a:r>
            <a:r>
              <a:rPr lang="en-US" sz="1800" dirty="0" err="1"/>
              <a:t>Kozik</a:t>
            </a:r>
            <a:r>
              <a:rPr lang="en-US" sz="1800" dirty="0"/>
              <a:t>.</a:t>
            </a:r>
          </a:p>
          <a:p>
            <a:pPr lvl="2" indent="-230188">
              <a:spcBef>
                <a:spcPts val="432"/>
              </a:spcBef>
            </a:pPr>
            <a:r>
              <a:rPr lang="en-US" sz="1800" dirty="0"/>
              <a:t>In October 2018, The Center for Retirement Research at Boston College Report noted:</a:t>
            </a:r>
          </a:p>
          <a:p>
            <a:pPr marL="1371600" lvl="3" indent="-231775">
              <a:spcBef>
                <a:spcPts val="432"/>
              </a:spcBef>
            </a:pPr>
            <a:r>
              <a:rPr lang="en-US" sz="1600" dirty="0"/>
              <a:t>The average funded ratio between 2001-2017 demonstrates:</a:t>
            </a:r>
          </a:p>
          <a:p>
            <a:pPr marL="1603375" lvl="4" indent="-231775">
              <a:spcBef>
                <a:spcPts val="432"/>
              </a:spcBef>
            </a:pPr>
            <a:r>
              <a:rPr lang="en-US" sz="1600" dirty="0"/>
              <a:t>The top third funded pension funds were 110% funded on average in 2001 compared to 90% in 2017, a 20% drop.</a:t>
            </a:r>
          </a:p>
          <a:p>
            <a:pPr marL="1603375" lvl="4" indent="-231775">
              <a:spcBef>
                <a:spcPts val="432"/>
              </a:spcBef>
            </a:pPr>
            <a:r>
              <a:rPr lang="en-US" sz="1600" dirty="0"/>
              <a:t>The middle third pension funds were 100% funded on average in 2001 compared to 73% in 2017, a 27% drop.</a:t>
            </a:r>
          </a:p>
          <a:p>
            <a:pPr marL="1603375" lvl="4" indent="-231775">
              <a:spcBef>
                <a:spcPts val="432"/>
              </a:spcBef>
            </a:pPr>
            <a:r>
              <a:rPr lang="en-US" sz="1600" dirty="0"/>
              <a:t>The bottom third pension funds were 90% funded on average in 2001 compared to 55% in 2017, a 35% drop.</a:t>
            </a:r>
          </a:p>
        </p:txBody>
      </p:sp>
      <p:sp>
        <p:nvSpPr>
          <p:cNvPr id="41987" name="Slide Number Placeholder 3"/>
          <p:cNvSpPr>
            <a:spLocks noGrp="1"/>
          </p:cNvSpPr>
          <p:nvPr>
            <p:ph type="sldNum" sz="quarter" idx="10"/>
          </p:nvPr>
        </p:nvSpPr>
        <p:spPr bwMode="auto">
          <a:noFill/>
          <a:ln>
            <a:miter lim="800000"/>
            <a:headEnd/>
            <a:tailEnd/>
          </a:ln>
        </p:spPr>
        <p:txBody>
          <a:bodyPr/>
          <a:lstStyle/>
          <a:p>
            <a:fld id="{B9D6DA2B-4A17-E548-8A6D-09725F6FEF48}" type="slidenum">
              <a:rPr lang="en-US" smtClean="0">
                <a:latin typeface="Arial" pitchFamily="-105" charset="0"/>
                <a:ea typeface="Helvetica" pitchFamily="-105" charset="0"/>
                <a:cs typeface="Helvetica" pitchFamily="-105" charset="0"/>
              </a:rPr>
              <a:pPr/>
              <a:t>19</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182820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p:txBody>
          <a:bodyPr/>
          <a:lstStyle/>
          <a:p>
            <a:pPr lvl="2" indent="-230188">
              <a:spcBef>
                <a:spcPts val="432"/>
              </a:spcBef>
            </a:pPr>
            <a:r>
              <a:rPr lang="en-US" sz="1750" dirty="0"/>
              <a:t>Between March 2000 to October 2002, the S&amp;P 500 lost 49.1% in value and between October 2007 to March 2009, the S&amp;P 500 lost 56.4% in value.</a:t>
            </a:r>
          </a:p>
          <a:p>
            <a:pPr lvl="2" indent="-230188">
              <a:spcBef>
                <a:spcPts val="432"/>
              </a:spcBef>
            </a:pPr>
            <a:r>
              <a:rPr lang="en-US" sz="1750" dirty="0"/>
              <a:t>Is pension underfunding caused more by the lack of adequate funding or by losses on investments given economic downturns?</a:t>
            </a:r>
          </a:p>
          <a:p>
            <a:pPr lvl="2" indent="-230188">
              <a:spcBef>
                <a:spcPts val="432"/>
              </a:spcBef>
            </a:pPr>
            <a:r>
              <a:rPr lang="en-US" sz="1750" dirty="0"/>
              <a:t>It is interesting to note that the Illinois public pension systems combined funding ratio in 2000 was about 74.7% and the unfunded liability in 2000 was $15.569 billion and by the end of fiscal year 2016 funded ratio was about 40% and the unfunded liability was $129.1 billion.</a:t>
            </a:r>
          </a:p>
          <a:p>
            <a:pPr marL="917575" lvl="1" indent="-455613">
              <a:spcBef>
                <a:spcPts val="432"/>
              </a:spcBef>
              <a:buNone/>
            </a:pPr>
            <a:r>
              <a:rPr lang="en-US" sz="1750" dirty="0">
                <a:latin typeface="Arial" pitchFamily="-105" charset="0"/>
              </a:rPr>
              <a:t>2.	</a:t>
            </a:r>
            <a:r>
              <a:rPr lang="en-US" sz="1750" u="sng" dirty="0">
                <a:latin typeface="Arial" pitchFamily="-105" charset="0"/>
              </a:rPr>
              <a:t>Many state and local governments have no current pension fund problem or have resolved it</a:t>
            </a:r>
            <a:r>
              <a:rPr lang="en-US" sz="1750" dirty="0">
                <a:latin typeface="Arial" pitchFamily="-105" charset="0"/>
              </a:rPr>
              <a:t>: It should be noted that a number of states (</a:t>
            </a:r>
            <a:r>
              <a:rPr lang="en-US" sz="1750" i="1" dirty="0">
                <a:latin typeface="Arial" pitchFamily="-105" charset="0"/>
              </a:rPr>
              <a:t>see</a:t>
            </a:r>
            <a:r>
              <a:rPr lang="en-US" sz="1750" dirty="0">
                <a:latin typeface="Arial" pitchFamily="-105" charset="0"/>
              </a:rPr>
              <a:t> </a:t>
            </a:r>
            <a:r>
              <a:rPr lang="en-US" sz="1750" i="1" dirty="0">
                <a:latin typeface="Arial" pitchFamily="-105" charset="0"/>
              </a:rPr>
              <a:t>e.g.,</a:t>
            </a:r>
            <a:r>
              <a:rPr lang="en-US" sz="1750" dirty="0">
                <a:latin typeface="Arial" pitchFamily="-105" charset="0"/>
              </a:rPr>
              <a:t> Wisconsin, Tennessee, South Dakota, Utah, Alaska, North Dakota) and local governments (Washington D.C., Denver, Scottsdale, Indianapolis, Raleigh) have or will successfully address public pension issues without extensive prolonged disputes or litigation.</a:t>
            </a:r>
          </a:p>
        </p:txBody>
      </p:sp>
      <p:sp>
        <p:nvSpPr>
          <p:cNvPr id="41987" name="Slide Number Placeholder 3"/>
          <p:cNvSpPr>
            <a:spLocks noGrp="1"/>
          </p:cNvSpPr>
          <p:nvPr>
            <p:ph type="sldNum" sz="quarter" idx="10"/>
          </p:nvPr>
        </p:nvSpPr>
        <p:spPr bwMode="auto">
          <a:noFill/>
          <a:ln>
            <a:miter lim="800000"/>
            <a:headEnd/>
            <a:tailEnd/>
          </a:ln>
        </p:spPr>
        <p:txBody>
          <a:bodyPr/>
          <a:lstStyle/>
          <a:p>
            <a:fld id="{B9D6DA2B-4A17-E548-8A6D-09725F6FEF48}" type="slidenum">
              <a:rPr lang="en-US" smtClean="0">
                <a:latin typeface="Arial" pitchFamily="-105" charset="0"/>
                <a:ea typeface="Helvetica" pitchFamily="-105" charset="0"/>
                <a:cs typeface="Helvetica" pitchFamily="-105" charset="0"/>
              </a:rPr>
              <a:pPr/>
              <a:t>20</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267970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p:txBody>
          <a:bodyPr/>
          <a:lstStyle/>
          <a:p>
            <a:pPr marL="922338" lvl="1" indent="-461963">
              <a:buNone/>
            </a:pPr>
            <a:r>
              <a:rPr lang="en-US" sz="1750" dirty="0">
                <a:latin typeface="Arial" pitchFamily="-105" charset="0"/>
              </a:rPr>
              <a:t>3.	</a:t>
            </a:r>
            <a:r>
              <a:rPr lang="en-US" sz="1750" u="sng" dirty="0">
                <a:latin typeface="Arial" pitchFamily="-105" charset="0"/>
              </a:rPr>
              <a:t>The aging population and possible future economic downturn are reasons to be vigilant no matter the current conditions of the pension fund</a:t>
            </a:r>
            <a:r>
              <a:rPr lang="en-US" sz="1750" dirty="0">
                <a:latin typeface="Arial" pitchFamily="-105" charset="0"/>
              </a:rPr>
              <a:t>: Those over 65 years of age in the United States constitute an increasing percent of the population, namely 14.8% of the 2015 population, which is expected to grow to 20.9% by 2050. Likewise, the working years of 18-64 of age is expected to be reduced as a percent of population, namely from 62.2% in 2015 to 57.6% in 2050. This results in about 40 million more people over 65 as potential retirees.</a:t>
            </a:r>
          </a:p>
          <a:p>
            <a:pPr marL="922338" lvl="1" indent="-461963">
              <a:buNone/>
            </a:pPr>
            <a:r>
              <a:rPr lang="en-US" sz="1750" dirty="0">
                <a:latin typeface="Arial" pitchFamily="-105" charset="0"/>
              </a:rPr>
              <a:t>	While the USA percentage of population over 65 may be lower than many other developed countries in 2050, such as Europe at 26%, China at 24% and Japan at 33%, it is still a concern. Likewise there have been 11 economic downturns since 1949, about one every 7 to 10 years, so we now are facing the probability of an economic downturn in the next few years since the last downturn was 2008. Economic downturns result in losses on pension fund investments and less revenues available to state and local governments to address the issues.</a:t>
            </a:r>
          </a:p>
        </p:txBody>
      </p:sp>
      <p:sp>
        <p:nvSpPr>
          <p:cNvPr id="41987" name="Slide Number Placeholder 3"/>
          <p:cNvSpPr>
            <a:spLocks noGrp="1"/>
          </p:cNvSpPr>
          <p:nvPr>
            <p:ph type="sldNum" sz="quarter" idx="10"/>
          </p:nvPr>
        </p:nvSpPr>
        <p:spPr bwMode="auto">
          <a:noFill/>
          <a:ln>
            <a:miter lim="800000"/>
            <a:headEnd/>
            <a:tailEnd/>
          </a:ln>
        </p:spPr>
        <p:txBody>
          <a:bodyPr/>
          <a:lstStyle/>
          <a:p>
            <a:fld id="{B9D6DA2B-4A17-E548-8A6D-09725F6FEF48}" type="slidenum">
              <a:rPr lang="en-US" smtClean="0">
                <a:latin typeface="Arial" pitchFamily="-105" charset="0"/>
                <a:ea typeface="Helvetica" pitchFamily="-105" charset="0"/>
                <a:cs typeface="Helvetica" pitchFamily="-105" charset="0"/>
              </a:rPr>
              <a:pPr/>
              <a:t>21</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1456301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p:txBody>
          <a:bodyPr/>
          <a:lstStyle/>
          <a:p>
            <a:pPr marL="922338" lvl="1" indent="-461963">
              <a:buNone/>
            </a:pPr>
            <a:r>
              <a:rPr lang="en-US" sz="1700" dirty="0">
                <a:latin typeface="Arial" pitchFamily="-105" charset="0"/>
              </a:rPr>
              <a:t>4.	</a:t>
            </a:r>
            <a:r>
              <a:rPr lang="en-US" sz="1700" u="sng" dirty="0">
                <a:latin typeface="Arial" pitchFamily="-105" charset="0"/>
              </a:rPr>
              <a:t>Recent pension reform and litigation</a:t>
            </a:r>
            <a:r>
              <a:rPr lang="en-US" sz="1700" dirty="0">
                <a:latin typeface="Arial" pitchFamily="-105" charset="0"/>
              </a:rPr>
              <a:t>: Between 2010 and 2016, over 45 states have addressed pension reform. To date, since 2011, there have been over 24 major state court decisions dealing with pension reforms by state and local governments.</a:t>
            </a:r>
          </a:p>
          <a:p>
            <a:pPr marL="922338" lvl="1" indent="-461963">
              <a:buNone/>
            </a:pPr>
            <a:r>
              <a:rPr lang="en-US" sz="1700" dirty="0">
                <a:latin typeface="Arial" pitchFamily="-105" charset="0"/>
              </a:rPr>
              <a:t>	Over 80% (20 out of 24) of those decisions affirmed the pension reform, which covered reduction of benefits, including COLA, or increase of employee contributions, as necessary, and many times citing the Higher Public Purpose of assuring funds for essential governmental services and infrastructures. Of the four states that did not approve the pension reform, two states, Oregon and Montana, cited the failure of the proponents of reform to prove a balancing of equities in favor of reform for a Higher Public Purpose. Another state, Arizona, included state court judges in the reform, which violated other constitutional provisions about improper influence over judicial officers during service. The recent Illinois Supreme Court rulings appear to stand singularly against pension reform for a Higher Public Purpose or as a reasonable effort to save an insolvent pension system.</a:t>
            </a:r>
            <a:endParaRPr lang="en-US" sz="1700" u="sng" dirty="0">
              <a:latin typeface="Arial" pitchFamily="-105" charset="0"/>
            </a:endParaRPr>
          </a:p>
        </p:txBody>
      </p:sp>
      <p:sp>
        <p:nvSpPr>
          <p:cNvPr id="41987" name="Slide Number Placeholder 3"/>
          <p:cNvSpPr>
            <a:spLocks noGrp="1"/>
          </p:cNvSpPr>
          <p:nvPr>
            <p:ph type="sldNum" sz="quarter" idx="10"/>
          </p:nvPr>
        </p:nvSpPr>
        <p:spPr bwMode="auto">
          <a:noFill/>
          <a:ln>
            <a:miter lim="800000"/>
            <a:headEnd/>
            <a:tailEnd/>
          </a:ln>
        </p:spPr>
        <p:txBody>
          <a:bodyPr/>
          <a:lstStyle/>
          <a:p>
            <a:fld id="{B9D6DA2B-4A17-E548-8A6D-09725F6FEF48}" type="slidenum">
              <a:rPr lang="en-US" smtClean="0">
                <a:latin typeface="Arial" pitchFamily="-105" charset="0"/>
                <a:ea typeface="Helvetica" pitchFamily="-105" charset="0"/>
                <a:cs typeface="Helvetica" pitchFamily="-105" charset="0"/>
              </a:rPr>
              <a:pPr/>
              <a:t>22</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4248914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457200" y="1600200"/>
            <a:ext cx="8229600" cy="4526280"/>
          </a:xfrm>
        </p:spPr>
        <p:txBody>
          <a:bodyPr/>
          <a:lstStyle/>
          <a:p>
            <a:pPr marL="922338" lvl="1" indent="-461963">
              <a:buNone/>
            </a:pPr>
            <a:r>
              <a:rPr lang="en-US" sz="1800" dirty="0">
                <a:latin typeface="Arial" pitchFamily="-105" charset="0"/>
              </a:rPr>
              <a:t>5.	</a:t>
            </a:r>
            <a:r>
              <a:rPr lang="en-US" sz="1800" u="sng" dirty="0">
                <a:latin typeface="Arial" pitchFamily="-105" charset="0"/>
              </a:rPr>
              <a:t>Examples of recent pension reforms and pension reform litigation</a:t>
            </a:r>
            <a:r>
              <a:rPr lang="en-US" sz="1800" dirty="0">
                <a:latin typeface="Arial" pitchFamily="-105" charset="0"/>
              </a:rPr>
              <a:t>:</a:t>
            </a:r>
          </a:p>
          <a:p>
            <a:pPr marL="1152525" lvl="2"/>
            <a:r>
              <a:rPr lang="en-US" sz="1800" u="sng" dirty="0">
                <a:latin typeface="Arial" pitchFamily="-105" charset="0"/>
              </a:rPr>
              <a:t>California</a:t>
            </a:r>
            <a:r>
              <a:rPr lang="en-US" sz="1800" dirty="0">
                <a:latin typeface="Arial" pitchFamily="-105" charset="0"/>
              </a:rPr>
              <a:t>: California’s Pension Reform of 2012 estimated savings of between $42 billion - $55 billion for CalPERs and $27.7 billion for CALSTRs.</a:t>
            </a:r>
          </a:p>
          <a:p>
            <a:pPr marL="1152525" lvl="2"/>
            <a:r>
              <a:rPr lang="en-US" sz="1800" u="sng" dirty="0">
                <a:latin typeface="Arial" pitchFamily="-105" charset="0"/>
              </a:rPr>
              <a:t>Rhode Island</a:t>
            </a:r>
            <a:r>
              <a:rPr lang="en-US" sz="1800" dirty="0">
                <a:latin typeface="Arial" pitchFamily="-105" charset="0"/>
              </a:rPr>
              <a:t>: Rhode Island’s Pension Reform and Interim Suspension of COLA, created hybrid pension plans for non-public safety employees and increased the minimum retirement age. The dispute over this reform was originally settled, but then the police union rejected the proposed settlement. Ultimately, there was a settlement of the litigation, and the reforms were implemented with some settlement adjustments.</a:t>
            </a:r>
          </a:p>
        </p:txBody>
      </p:sp>
      <p:sp>
        <p:nvSpPr>
          <p:cNvPr id="41987" name="Slide Number Placeholder 3"/>
          <p:cNvSpPr>
            <a:spLocks noGrp="1"/>
          </p:cNvSpPr>
          <p:nvPr>
            <p:ph type="sldNum" sz="quarter" idx="10"/>
          </p:nvPr>
        </p:nvSpPr>
        <p:spPr bwMode="auto">
          <a:noFill/>
          <a:ln>
            <a:miter lim="800000"/>
            <a:headEnd/>
            <a:tailEnd/>
          </a:ln>
        </p:spPr>
        <p:txBody>
          <a:bodyPr/>
          <a:lstStyle/>
          <a:p>
            <a:fld id="{B9D6DA2B-4A17-E548-8A6D-09725F6FEF48}" type="slidenum">
              <a:rPr lang="en-US" smtClean="0">
                <a:latin typeface="Arial" pitchFamily="-105" charset="0"/>
                <a:ea typeface="Helvetica" pitchFamily="-105" charset="0"/>
                <a:cs typeface="Helvetica" pitchFamily="-105" charset="0"/>
              </a:rPr>
              <a:pPr/>
              <a:t>23</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418006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457200" y="1600200"/>
            <a:ext cx="8229600" cy="4526280"/>
          </a:xfrm>
        </p:spPr>
        <p:txBody>
          <a:bodyPr/>
          <a:lstStyle/>
          <a:p>
            <a:pPr marL="1152525" lvl="2"/>
            <a:r>
              <a:rPr lang="en-US" sz="1800" u="sng" dirty="0">
                <a:latin typeface="Arial" pitchFamily="-105" charset="0"/>
              </a:rPr>
              <a:t>COLA litigation</a:t>
            </a:r>
            <a:r>
              <a:rPr lang="en-US" sz="1800" dirty="0">
                <a:latin typeface="Arial" pitchFamily="-105" charset="0"/>
              </a:rPr>
              <a:t>: </a:t>
            </a:r>
            <a:r>
              <a:rPr lang="en-US" sz="1800" dirty="0"/>
              <a:t>COLA litigation has resulted in eliminating or reducing COLA in Maine, Minnesota, New Jersey, Rhode Island, South Dakota, Colorado and others. The Arizona Supreme Court case of February, 2014 was an aberration because judges were included in the reform, and, traditionally, judges’ salaries cannot be affected while they are sitting. However, there was a pension reform for Arizona public safety officers lead by the firefighters and police representative which was approved by the legislature and supported by a favorable vote on a constitutional amendment regarding pension reform for public safety workers statewide based on a consensual agreement, </a:t>
            </a:r>
            <a:r>
              <a:rPr lang="en-US" sz="1800" i="1" dirty="0"/>
              <a:t>inter alia</a:t>
            </a:r>
            <a:r>
              <a:rPr lang="en-US" sz="1800" dirty="0"/>
              <a:t>, to changes existing pension benefit enhancement to COLA reduction reforms similar to that already done in other states. The Illinois Supreme Court has ruled efforts to reduce COLA benefits for current employees violates the Illinois Constitutional Pension Clause. </a:t>
            </a:r>
            <a:endParaRPr lang="en-US" sz="1800" u="sng" dirty="0">
              <a:latin typeface="Arial" pitchFamily="-105" charset="0"/>
            </a:endParaRPr>
          </a:p>
        </p:txBody>
      </p:sp>
      <p:sp>
        <p:nvSpPr>
          <p:cNvPr id="41987" name="Slide Number Placeholder 3"/>
          <p:cNvSpPr>
            <a:spLocks noGrp="1"/>
          </p:cNvSpPr>
          <p:nvPr>
            <p:ph type="sldNum" sz="quarter" idx="10"/>
          </p:nvPr>
        </p:nvSpPr>
        <p:spPr bwMode="auto">
          <a:noFill/>
          <a:ln>
            <a:miter lim="800000"/>
            <a:headEnd/>
            <a:tailEnd/>
          </a:ln>
        </p:spPr>
        <p:txBody>
          <a:bodyPr/>
          <a:lstStyle/>
          <a:p>
            <a:fld id="{B9D6DA2B-4A17-E548-8A6D-09725F6FEF48}" type="slidenum">
              <a:rPr lang="en-US" smtClean="0">
                <a:latin typeface="Arial" pitchFamily="-105" charset="0"/>
                <a:ea typeface="Helvetica" pitchFamily="-105" charset="0"/>
                <a:cs typeface="Helvetica" pitchFamily="-105" charset="0"/>
              </a:rPr>
              <a:pPr/>
              <a:t>24</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318919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457200" y="1600200"/>
            <a:ext cx="8229600" cy="4526280"/>
          </a:xfrm>
        </p:spPr>
        <p:txBody>
          <a:bodyPr/>
          <a:lstStyle/>
          <a:p>
            <a:pPr marL="1152525" lvl="2"/>
            <a:r>
              <a:rPr lang="en-US" sz="1800" u="sng" dirty="0">
                <a:latin typeface="Arial" pitchFamily="-105" charset="0"/>
              </a:rPr>
              <a:t>Successful Illinois pension reform</a:t>
            </a:r>
            <a:r>
              <a:rPr lang="en-US" sz="1800" dirty="0">
                <a:latin typeface="Arial" pitchFamily="-105" charset="0"/>
              </a:rPr>
              <a:t>: </a:t>
            </a:r>
            <a:r>
              <a:rPr lang="en-US" sz="1800" dirty="0"/>
              <a:t>Illinois Pension Legislation of 2010 for new employees as of January 1, 2011 was not seriously challenged and is effective. This created tier II for new employees with reduced pension benefits. </a:t>
            </a:r>
          </a:p>
          <a:p>
            <a:pPr marL="1152525" lvl="2"/>
            <a:r>
              <a:rPr lang="en-US" sz="1800" dirty="0"/>
              <a:t>There were two cases in federal court supporting pension reform in Lexington, Kentucky and Chattanooga, Tennessee which included COLA reform. </a:t>
            </a:r>
            <a:r>
              <a:rPr lang="en-US" sz="1800" i="1" dirty="0"/>
              <a:t>See Tom Puckett, Roger M. Vance et al., Plaintiffs-Appellants vs. Lexington-Fayette Urban County Government et. al.; Commonwealth of Kentucky, Defendants-Appellees</a:t>
            </a:r>
            <a:r>
              <a:rPr lang="en-US" sz="1800" dirty="0"/>
              <a:t>, Case No. 156097, United States Court of Appeals for the Sixth Circuit, August 15, 2016 (“Lexington Case”); </a:t>
            </a:r>
            <a:r>
              <a:rPr lang="en-US" sz="1800" i="1" dirty="0"/>
              <a:t>John H. Frazier, Reuben K. Salter, William Melhorn, Jr., James Gaston, Plaintiffs-Appellants v. City of Chattanooga, Tennessee; Chattanooga Fire and Police Pension Fund, Defendants-Appellees</a:t>
            </a:r>
            <a:r>
              <a:rPr lang="en-US" sz="1800" dirty="0"/>
              <a:t>, United States Court of Appeals for the Sixth Circuit, Case No. 15-6405, November 3, 2016 (“Chattanooga Case”).</a:t>
            </a:r>
          </a:p>
        </p:txBody>
      </p:sp>
      <p:sp>
        <p:nvSpPr>
          <p:cNvPr id="41987" name="Slide Number Placeholder 3"/>
          <p:cNvSpPr>
            <a:spLocks noGrp="1"/>
          </p:cNvSpPr>
          <p:nvPr>
            <p:ph type="sldNum" sz="quarter" idx="10"/>
          </p:nvPr>
        </p:nvSpPr>
        <p:spPr bwMode="auto">
          <a:noFill/>
          <a:ln>
            <a:miter lim="800000"/>
            <a:headEnd/>
            <a:tailEnd/>
          </a:ln>
        </p:spPr>
        <p:txBody>
          <a:bodyPr/>
          <a:lstStyle/>
          <a:p>
            <a:fld id="{B9D6DA2B-4A17-E548-8A6D-09725F6FEF48}" type="slidenum">
              <a:rPr lang="en-US" smtClean="0">
                <a:latin typeface="Arial" pitchFamily="-105" charset="0"/>
                <a:ea typeface="Helvetica" pitchFamily="-105" charset="0"/>
                <a:cs typeface="Helvetica" pitchFamily="-105" charset="0"/>
              </a:rPr>
              <a:pPr/>
              <a:t>25</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1539496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a:xfrm>
            <a:off x="457200" y="1600200"/>
            <a:ext cx="8229600" cy="4525963"/>
          </a:xfrm>
        </p:spPr>
        <p:txBody>
          <a:bodyPr/>
          <a:lstStyle/>
          <a:p>
            <a:pPr marL="1149350" lvl="2" indent="-231775"/>
            <a:r>
              <a:rPr lang="en-US" sz="1800" u="sng" dirty="0"/>
              <a:t>Illinois pension reform declared unconstitutional</a:t>
            </a:r>
            <a:r>
              <a:rPr lang="en-US" sz="1800" dirty="0"/>
              <a:t>:</a:t>
            </a:r>
          </a:p>
          <a:p>
            <a:pPr marL="1371600" lvl="3" indent="-231775"/>
            <a:r>
              <a:rPr lang="en-US" sz="1550" dirty="0"/>
              <a:t>Illinois pension reform legislation in 2013, providing a claimed $160 billion in savings over a 30-year period, was struck down by the Illinois Supreme Court as unconstitutional in the case of </a:t>
            </a:r>
            <a:r>
              <a:rPr lang="en-US" sz="1550" i="1" dirty="0"/>
              <a:t>In re Pension Reform Litigation</a:t>
            </a:r>
            <a:r>
              <a:rPr lang="en-US" sz="1550" dirty="0"/>
              <a:t> (Ill. Supreme Court, May 8, 2015, hereinafter “Illinois State Pension Reform Case”).</a:t>
            </a:r>
          </a:p>
          <a:p>
            <a:pPr marL="1371600" lvl="3" indent="-231775"/>
            <a:r>
              <a:rPr lang="en-US" sz="1550" dirty="0"/>
              <a:t>The supreme court held the reform legislation was unconstitutional under the pension protection clause of the Illinois Constitution Art. XIII</a:t>
            </a:r>
            <a:r>
              <a:rPr lang="en-US" sz="1550" spc="-400" dirty="0"/>
              <a:t>§</a:t>
            </a:r>
            <a:r>
              <a:rPr lang="en-US" sz="1550" dirty="0"/>
              <a:t>5 (hereinafter “Pension Protection Clause”) whereby, according to the Illinois court, benefits accrue to the public worker once an individual begins work and becomes a member of a public retirement system, and those contractual provisions cannot be impaired or diminished even in the face of an important public purpose argument.</a:t>
            </a:r>
          </a:p>
          <a:p>
            <a:pPr marL="1371600" lvl="3" indent="-231775"/>
            <a:r>
              <a:rPr lang="en-US" sz="1550" dirty="0"/>
              <a:t>The court held that there could be no exercise of police power to disregard the express provision of the Pension Protection Clause, and the failure of the legislature to act consistent with the Pension Protection Clause in the face of the well-known need for funding of the unfunded pension obligations undermines the police power argument.</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26</a:t>
            </a:fld>
            <a:endParaRPr lang="en-US" altLang="en-US" sz="1000" dirty="0">
              <a:solidFill>
                <a:srgbClr val="FFFFFF"/>
              </a:solidFill>
            </a:endParaRPr>
          </a:p>
        </p:txBody>
      </p:sp>
      <p:sp>
        <p:nvSpPr>
          <p:cNvPr id="7" name="Rectangle 4">
            <a:extLst>
              <a:ext uri="{FF2B5EF4-FFF2-40B4-BE49-F238E27FC236}">
                <a16:creationId xmlns:a16="http://schemas.microsoft.com/office/drawing/2014/main" id="{F9B6F3F4-35F5-1941-976D-1E5D3C8C2D07}"/>
              </a:ext>
            </a:extLst>
          </p:cNvPr>
          <p:cNvSpPr>
            <a:spLocks noGrp="1" noChangeArrowheads="1"/>
          </p:cNvSpPr>
          <p:nvPr>
            <p:ph type="title"/>
          </p:nvPr>
        </p:nvSpPr>
        <p:spPr>
          <a:xfrm>
            <a:off x="457200" y="274638"/>
            <a:ext cx="8229600" cy="1143000"/>
          </a:xfrm>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224171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a:xfrm>
            <a:off x="533400" y="1600200"/>
            <a:ext cx="8229600" cy="4525963"/>
          </a:xfrm>
        </p:spPr>
        <p:txBody>
          <a:bodyPr/>
          <a:lstStyle/>
          <a:p>
            <a:pPr marL="1149350" lvl="2" indent="-227013"/>
            <a:r>
              <a:rPr lang="en-US" sz="1800" u="sng" dirty="0"/>
              <a:t>Chicago pension reform denied</a:t>
            </a:r>
            <a:r>
              <a:rPr lang="en-US" sz="1800" dirty="0"/>
              <a:t>:</a:t>
            </a:r>
          </a:p>
          <a:p>
            <a:pPr marL="1371600" lvl="3" indent="-231775"/>
            <a:r>
              <a:rPr lang="en-US" sz="1500" dirty="0"/>
              <a:t>City of Chicago Labor Pension Reform litigation involving public laborers and workers (Ill. Supreme Court, March 24, 2016, hereinafter “City of Chicago Pension Reform Case”) resulted in the Illinois Supreme Court ruling that the reforms were unconstitutional as a violation of Pension Protection Clause for the reasons set forth in the Illinois State Pension Reform case.</a:t>
            </a:r>
          </a:p>
          <a:p>
            <a:pPr marL="1371600" lvl="3" indent="-231775"/>
            <a:r>
              <a:rPr lang="en-US" sz="1500" dirty="0"/>
              <a:t>The court further found that the alleged consideration for the modification was already required funding and not sufficient to justify the change in benefits.</a:t>
            </a:r>
          </a:p>
          <a:p>
            <a:pPr marL="1371600" lvl="3" indent="-231775"/>
            <a:r>
              <a:rPr lang="en-US" sz="1500" dirty="0"/>
              <a:t>Further, the Illinois Supreme Court ruled that Section 22-403 of the Illinois Pension Code in effect prior to 1970, which provided that the State of Illinois and City of Chicago were not obligated to fund more than the statutory required payment that the City had consistently funded, was superseded by the Pension Protection Clause.</a:t>
            </a:r>
          </a:p>
          <a:p>
            <a:pPr marL="1371600" lvl="3" indent="-231775"/>
            <a:r>
              <a:rPr lang="en-US" sz="1500" dirty="0"/>
              <a:t>The Supreme Court, at the same time, recognized the timing and amount of funding the pension obligation was a legislative power of the city that the court could not then order or interfere with, and it was up to the city to decide the time and amount of funding.</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27</a:t>
            </a:fld>
            <a:endParaRPr lang="en-US" altLang="en-US" sz="1000" dirty="0">
              <a:solidFill>
                <a:srgbClr val="FFFFFF"/>
              </a:solidFill>
            </a:endParaRPr>
          </a:p>
        </p:txBody>
      </p:sp>
      <p:sp>
        <p:nvSpPr>
          <p:cNvPr id="7" name="Rectangle 4">
            <a:extLst>
              <a:ext uri="{FF2B5EF4-FFF2-40B4-BE49-F238E27FC236}">
                <a16:creationId xmlns:a16="http://schemas.microsoft.com/office/drawing/2014/main" id="{9501104B-660B-E64F-B70B-ED0B0F935786}"/>
              </a:ext>
            </a:extLst>
          </p:cNvPr>
          <p:cNvSpPr>
            <a:spLocks noGrp="1" noChangeArrowheads="1"/>
          </p:cNvSpPr>
          <p:nvPr>
            <p:ph type="title"/>
          </p:nvPr>
        </p:nvSpPr>
        <p:spPr>
          <a:xfrm>
            <a:off x="457200" y="274638"/>
            <a:ext cx="8229600" cy="1143000"/>
          </a:xfrm>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316489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FAF28-9BD4-CB4C-9FC4-0364236E5DB3}"/>
              </a:ext>
            </a:extLst>
          </p:cNvPr>
          <p:cNvSpPr>
            <a:spLocks noGrp="1"/>
          </p:cNvSpPr>
          <p:nvPr>
            <p:ph idx="1"/>
          </p:nvPr>
        </p:nvSpPr>
        <p:spPr/>
        <p:txBody>
          <a:bodyPr/>
          <a:lstStyle/>
          <a:p>
            <a:pPr marL="1374775" lvl="3" indent="-231775">
              <a:spcBef>
                <a:spcPts val="432"/>
              </a:spcBef>
            </a:pPr>
            <a:r>
              <a:rPr lang="en-US" sz="1600" u="sng" dirty="0">
                <a:latin typeface="Arial" pitchFamily="-105" charset="0"/>
              </a:rPr>
              <a:t>San Jose and San Diego attempts</a:t>
            </a:r>
            <a:r>
              <a:rPr lang="en-US" sz="1600" dirty="0">
                <a:latin typeface="Arial" pitchFamily="-105" charset="0"/>
              </a:rPr>
              <a:t>: </a:t>
            </a:r>
            <a:r>
              <a:rPr lang="en-US" sz="1600" dirty="0"/>
              <a:t>San Jose, San Diego and other cities have sought pension reform. San Jose’s pension reform litigation recognized that pensions could be adjusted but, despite a 70% referendum, the court struck down portions of legislation as violating vested rights of workers. However, the court also recognized the City of San Jose’s right and power to reduce salaries prospectively and to fire or lay off employees. </a:t>
            </a:r>
          </a:p>
          <a:p>
            <a:pPr marL="1374775" lvl="3" indent="-231775">
              <a:spcBef>
                <a:spcPts val="432"/>
              </a:spcBef>
            </a:pPr>
            <a:r>
              <a:rPr lang="en-US" sz="1600" u="sng" dirty="0">
                <a:latin typeface="Arial" pitchFamily="-105" charset="0"/>
              </a:rPr>
              <a:t>Austerity versus reform</a:t>
            </a:r>
            <a:r>
              <a:rPr lang="en-US" sz="1600" dirty="0">
                <a:latin typeface="Arial" pitchFamily="-105" charset="0"/>
              </a:rPr>
              <a:t>: </a:t>
            </a:r>
            <a:r>
              <a:rPr lang="en-US" sz="1600" dirty="0"/>
              <a:t>Some cities since 2007 have resorted to layoffs, furloughs, reduction in workforce and deferred preventive maintenance and infrastructure to deal with any issues related to insufficient funds to pay expenses including costs of labor and pension benefits.</a:t>
            </a:r>
          </a:p>
        </p:txBody>
      </p:sp>
      <p:sp>
        <p:nvSpPr>
          <p:cNvPr id="4" name="Slide Number Placeholder 3">
            <a:extLst>
              <a:ext uri="{FF2B5EF4-FFF2-40B4-BE49-F238E27FC236}">
                <a16:creationId xmlns:a16="http://schemas.microsoft.com/office/drawing/2014/main" id="{C97B0517-072A-164F-A1C5-642E12F6CB09}"/>
              </a:ext>
            </a:extLst>
          </p:cNvPr>
          <p:cNvSpPr>
            <a:spLocks noGrp="1"/>
          </p:cNvSpPr>
          <p:nvPr>
            <p:ph type="sldNum" sz="quarter" idx="10"/>
          </p:nvPr>
        </p:nvSpPr>
        <p:spPr/>
        <p:txBody>
          <a:bodyPr/>
          <a:lstStyle/>
          <a:p>
            <a:pPr>
              <a:defRPr/>
            </a:pPr>
            <a:fld id="{7B7B7820-71BC-D745-8E29-FE5845215BEB}" type="slidenum">
              <a:rPr lang="en-US" altLang="en-US" smtClean="0"/>
              <a:pPr>
                <a:defRPr/>
              </a:pPr>
              <a:t>28</a:t>
            </a:fld>
            <a:endParaRPr lang="en-US" altLang="en-US" dirty="0"/>
          </a:p>
        </p:txBody>
      </p:sp>
      <p:sp>
        <p:nvSpPr>
          <p:cNvPr id="5" name="Rectangle 4">
            <a:extLst>
              <a:ext uri="{FF2B5EF4-FFF2-40B4-BE49-F238E27FC236}">
                <a16:creationId xmlns:a16="http://schemas.microsoft.com/office/drawing/2014/main" id="{188A1237-B388-7E4B-90CF-62A5CBB79DA2}"/>
              </a:ext>
            </a:extLst>
          </p:cNvPr>
          <p:cNvSpPr>
            <a:spLocks noGrp="1" noChangeArrowheads="1"/>
          </p:cNvSpPr>
          <p:nvPr>
            <p:ph type="title"/>
          </p:nvPr>
        </p:nvSpPr>
        <p:spPr>
          <a:xfrm>
            <a:off x="457200" y="274638"/>
            <a:ext cx="8229600" cy="1143000"/>
          </a:xfrm>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101585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Table of Contents</a:t>
            </a:r>
          </a:p>
        </p:txBody>
      </p:sp>
      <p:sp>
        <p:nvSpPr>
          <p:cNvPr id="21506" name="Content Placeholder 12"/>
          <p:cNvSpPr>
            <a:spLocks noGrp="1"/>
          </p:cNvSpPr>
          <p:nvPr>
            <p:ph idx="1"/>
          </p:nvPr>
        </p:nvSpPr>
        <p:spPr/>
        <p:txBody>
          <a:bodyPr/>
          <a:lstStyle/>
          <a:p>
            <a:pPr marL="923925" indent="-457200">
              <a:buNone/>
              <a:tabLst>
                <a:tab pos="7994650" algn="r"/>
              </a:tabLst>
            </a:pPr>
            <a:r>
              <a:rPr lang="en-US" sz="1600" dirty="0">
                <a:latin typeface="Arial" pitchFamily="-105" charset="0"/>
              </a:rPr>
              <a:t>C.	Recent Chapter 9 court decisions are unanimous on ability of</a:t>
            </a:r>
            <a:br>
              <a:rPr lang="en-US" sz="1600" dirty="0">
                <a:latin typeface="Arial" pitchFamily="-105" charset="0"/>
              </a:rPr>
            </a:br>
            <a:r>
              <a:rPr lang="en-US" sz="1600" dirty="0">
                <a:latin typeface="Arial" pitchFamily="-105" charset="0"/>
              </a:rPr>
              <a:t>a municipality in Chapter 9 to modify pension obligations	36</a:t>
            </a:r>
          </a:p>
          <a:p>
            <a:pPr marL="923925" indent="-457200">
              <a:buNone/>
              <a:tabLst>
                <a:tab pos="7994650" algn="r"/>
              </a:tabLst>
            </a:pPr>
            <a:r>
              <a:rPr lang="en-US" sz="1600" dirty="0">
                <a:latin typeface="Arial" pitchFamily="-105" charset="0"/>
              </a:rPr>
              <a:t>D.	But what do state and local governments do if they</a:t>
            </a:r>
            <a:br>
              <a:rPr lang="en-US" sz="1600" dirty="0">
                <a:latin typeface="Arial" pitchFamily="-105" charset="0"/>
              </a:rPr>
            </a:br>
            <a:r>
              <a:rPr lang="en-US" sz="1600" dirty="0">
                <a:latin typeface="Arial" pitchFamily="-105" charset="0"/>
              </a:rPr>
              <a:t>cannot file Chapter 9?	40</a:t>
            </a:r>
          </a:p>
          <a:p>
            <a:pPr marL="466725" indent="-447675">
              <a:buNone/>
              <a:tabLst>
                <a:tab pos="7994650" algn="r"/>
              </a:tabLst>
            </a:pPr>
            <a:r>
              <a:rPr lang="en-US" sz="1600" cap="small" dirty="0"/>
              <a:t>III.	</a:t>
            </a:r>
            <a:r>
              <a:rPr lang="en-US" sz="1600" dirty="0"/>
              <a:t>Recent Illinois Supreme Court Decisions Elevate the Pension</a:t>
            </a:r>
            <a:br>
              <a:rPr lang="en-US" sz="1600" dirty="0"/>
            </a:br>
            <a:r>
              <a:rPr lang="en-US" sz="1600" dirty="0"/>
              <a:t>Protection Clause of the Illinois Constitution Above the Police Power	41</a:t>
            </a:r>
          </a:p>
          <a:p>
            <a:pPr marL="923925" indent="-457200">
              <a:buNone/>
              <a:tabLst>
                <a:tab pos="7994650" algn="r"/>
              </a:tabLst>
            </a:pPr>
            <a:r>
              <a:rPr lang="en-US" sz="1600" dirty="0"/>
              <a:t>A.	The </a:t>
            </a:r>
            <a:r>
              <a:rPr lang="en-US" sz="1600" dirty="0" err="1"/>
              <a:t>Kanerva</a:t>
            </a:r>
            <a:r>
              <a:rPr lang="en-US" sz="1600" dirty="0"/>
              <a:t> case	41</a:t>
            </a:r>
          </a:p>
          <a:p>
            <a:pPr marL="923925" indent="-457200">
              <a:buNone/>
              <a:tabLst>
                <a:tab pos="7994650" algn="r"/>
              </a:tabLst>
            </a:pPr>
            <a:r>
              <a:rPr lang="en-US" sz="1600" dirty="0"/>
              <a:t>B.	Illinois state pension reform legislation	42</a:t>
            </a:r>
          </a:p>
          <a:p>
            <a:pPr marL="923925" indent="-457200">
              <a:buNone/>
              <a:tabLst>
                <a:tab pos="7994650" algn="r"/>
              </a:tabLst>
            </a:pPr>
            <a:r>
              <a:rPr lang="en-US" sz="1600" dirty="0"/>
              <a:t>C.	City of Chicago pension reform litigation	43</a:t>
            </a:r>
          </a:p>
          <a:p>
            <a:pPr marL="466725" indent="-447675">
              <a:buNone/>
              <a:tabLst>
                <a:tab pos="7994650" algn="r"/>
              </a:tabLst>
            </a:pPr>
            <a:r>
              <a:rPr lang="en-US" sz="1600" cap="small" dirty="0"/>
              <a:t>IV.	</a:t>
            </a:r>
            <a:r>
              <a:rPr lang="en-US" sz="1600" dirty="0"/>
              <a:t>These Recent Illinois Supreme Court Decisions Appear to Be</a:t>
            </a:r>
            <a:br>
              <a:rPr lang="en-US" sz="1600" dirty="0"/>
            </a:br>
            <a:r>
              <a:rPr lang="en-US" sz="1600" dirty="0"/>
              <a:t>Contrary to the Holdings of the United States Supreme Court,</a:t>
            </a:r>
            <a:br>
              <a:rPr lang="en-US" sz="1600" dirty="0"/>
            </a:br>
            <a:r>
              <a:rPr lang="en-US" sz="1600" dirty="0"/>
              <a:t>Which Has Consistently Ruled That States Cannot Abdicate</a:t>
            </a:r>
            <a:br>
              <a:rPr lang="en-US" sz="1600" dirty="0"/>
            </a:br>
            <a:r>
              <a:rPr lang="en-US" sz="1600" dirty="0"/>
              <a:t>Their Inalienable Governmental Power to Provide Essential</a:t>
            </a:r>
            <a:br>
              <a:rPr lang="en-US" sz="1600" dirty="0"/>
            </a:br>
            <a:r>
              <a:rPr lang="en-US" sz="1600" dirty="0"/>
              <a:t>Governmental Services	44</a:t>
            </a:r>
          </a:p>
          <a:p>
            <a:pPr marL="923925" indent="-457200">
              <a:buNone/>
              <a:tabLst>
                <a:tab pos="7994650" algn="r"/>
              </a:tabLst>
            </a:pPr>
            <a:r>
              <a:rPr lang="en-US" sz="1600" dirty="0"/>
              <a:t>A.	The Contract Clause of the United States Constitution</a:t>
            </a:r>
            <a:br>
              <a:rPr lang="en-US" sz="1600" dirty="0"/>
            </a:br>
            <a:r>
              <a:rPr lang="en-US" sz="1600" dirty="0"/>
              <a:t>does not prevent the exercise of police power	44</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2</a:t>
            </a:fld>
            <a:endParaRPr lang="en-US" altLang="en-US" sz="1000" dirty="0">
              <a:solidFill>
                <a:srgbClr val="FFFFFF"/>
              </a:solidFill>
            </a:endParaRPr>
          </a:p>
        </p:txBody>
      </p:sp>
    </p:spTree>
    <p:extLst>
      <p:ext uri="{BB962C8B-B14F-4D97-AF65-F5344CB8AC3E}">
        <p14:creationId xmlns:p14="http://schemas.microsoft.com/office/powerpoint/2010/main" val="2204969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457200" y="1600200"/>
            <a:ext cx="8229600" cy="4526280"/>
          </a:xfrm>
        </p:spPr>
        <p:txBody>
          <a:bodyPr/>
          <a:lstStyle/>
          <a:p>
            <a:pPr marL="1374775" lvl="3" indent="-231775">
              <a:spcBef>
                <a:spcPts val="443"/>
              </a:spcBef>
            </a:pPr>
            <a:r>
              <a:rPr lang="en-US" sz="1550" u="sng" dirty="0"/>
              <a:t>Arizona public safety workers constitutional amendment</a:t>
            </a:r>
            <a:r>
              <a:rPr lang="en-US" sz="1550" dirty="0"/>
              <a:t>: The public safety officers along with local government and others recognized that Public Safety Personnel Retirement System (”PSPRS”) financial health had significantly deteriorated over the last 12 years. Pension benefit Increases (“PBI”) had been received in full over last 20 years while there had been continued decline in PSPRS funding. (The Plan’s funding ratio declined from 142% in 2000 to 67% in 2010 to 48% in 2015 funded). The historic trend in valued returns had been 5% or less since 2002 while the rate of return for valuation purposes was 8% and recently reduced to 7.5%. Annual pension costs had significantly increased to a level that pension debt threatened the continued delivery of public services and budgets for many local governments. As noted above, in 2014 the Arizona Supreme Court struck down efforts at pension reform. Recognizing the financial distress caused by ever increasing pension costs as well as unfunded liabilities, the public safety workers, state legislators and local government employers built a consensus for the need for constructive reform. The reform replaces uncertain inequitable and unsustainable COLA payments with COLA payments based on the consumer price index for Phoenix region with a cap of 2% maximum.</a:t>
            </a:r>
            <a:endParaRPr lang="en-US" sz="1550" u="sng" dirty="0">
              <a:latin typeface="Arial" pitchFamily="-105" charset="0"/>
            </a:endParaRPr>
          </a:p>
        </p:txBody>
      </p:sp>
      <p:sp>
        <p:nvSpPr>
          <p:cNvPr id="41987" name="Slide Number Placeholder 3"/>
          <p:cNvSpPr>
            <a:spLocks noGrp="1"/>
          </p:cNvSpPr>
          <p:nvPr>
            <p:ph type="sldNum" sz="quarter" idx="10"/>
          </p:nvPr>
        </p:nvSpPr>
        <p:spPr bwMode="auto">
          <a:noFill/>
          <a:ln>
            <a:miter lim="800000"/>
            <a:headEnd/>
            <a:tailEnd/>
          </a:ln>
        </p:spPr>
        <p:txBody>
          <a:bodyPr/>
          <a:lstStyle/>
          <a:p>
            <a:fld id="{B9D6DA2B-4A17-E548-8A6D-09725F6FEF48}" type="slidenum">
              <a:rPr lang="en-US" smtClean="0">
                <a:latin typeface="Arial" pitchFamily="-105" charset="0"/>
                <a:ea typeface="Helvetica" pitchFamily="-105" charset="0"/>
                <a:cs typeface="Helvetica" pitchFamily="-105" charset="0"/>
              </a:rPr>
              <a:pPr/>
              <a:t>29</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3343450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457200" y="1600200"/>
            <a:ext cx="8229600" cy="4526280"/>
          </a:xfrm>
        </p:spPr>
        <p:txBody>
          <a:bodyPr/>
          <a:lstStyle/>
          <a:p>
            <a:pPr lvl="2" indent="-220663">
              <a:buNone/>
            </a:pPr>
            <a:r>
              <a:rPr lang="en-US" sz="1800" dirty="0"/>
              <a:t>	Further, COLA will be prefunded and actuarially accounted for as part of normal cash determination. This was accomplished through a constitutional amendment (Proposition 124) supported by public safety officers, representatives, state elected officials and local governments. The constitutional amendment passed a vote of the electorate in May, 2016. In addition, an entirely new retirement plan was developed for new employees. Further, the legislation S.B. 1428 enacted significant governance reform. It is anticipated that these pension reforms will save between 20% and 43% in normal cost of retirement for each new hire. The reform will reduce future accrual of PSPRS pension liabilities by at least 36%, reduce taxpayer exposure to future market risk by more than 50% and reduce validity in employer contribution rates by more than 50%.</a:t>
            </a:r>
            <a:endParaRPr lang="en-US" sz="1800" u="sng" dirty="0">
              <a:latin typeface="Arial" pitchFamily="-105" charset="0"/>
            </a:endParaRPr>
          </a:p>
        </p:txBody>
      </p:sp>
      <p:sp>
        <p:nvSpPr>
          <p:cNvPr id="41987" name="Slide Number Placeholder 3"/>
          <p:cNvSpPr>
            <a:spLocks noGrp="1"/>
          </p:cNvSpPr>
          <p:nvPr>
            <p:ph type="sldNum" sz="quarter" idx="10"/>
          </p:nvPr>
        </p:nvSpPr>
        <p:spPr bwMode="auto">
          <a:noFill/>
          <a:ln>
            <a:miter lim="800000"/>
            <a:headEnd/>
            <a:tailEnd/>
          </a:ln>
        </p:spPr>
        <p:txBody>
          <a:bodyPr/>
          <a:lstStyle/>
          <a:p>
            <a:fld id="{B9D6DA2B-4A17-E548-8A6D-09725F6FEF48}" type="slidenum">
              <a:rPr lang="en-US" smtClean="0">
                <a:latin typeface="Arial" pitchFamily="-105" charset="0"/>
                <a:ea typeface="Helvetica" pitchFamily="-105" charset="0"/>
                <a:cs typeface="Helvetica" pitchFamily="-105" charset="0"/>
              </a:rPr>
              <a:pPr/>
              <a:t>30</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934046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p:txBody>
          <a:bodyPr/>
          <a:lstStyle/>
          <a:p>
            <a:pPr marL="455613" indent="-455613">
              <a:spcBef>
                <a:spcPts val="432"/>
              </a:spcBef>
              <a:buFont typeface="Wingdings" pitchFamily="-105" charset="2"/>
              <a:buNone/>
            </a:pPr>
            <a:r>
              <a:rPr lang="en-US" sz="2000" dirty="0">
                <a:latin typeface="Arial" pitchFamily="-105" charset="0"/>
              </a:rPr>
              <a:t>A.	</a:t>
            </a:r>
            <a:r>
              <a:rPr lang="en-US" sz="2000" u="sng" dirty="0">
                <a:latin typeface="Arial" pitchFamily="-105" charset="0"/>
              </a:rPr>
              <a:t>Involuntary modifications of public pensions outside of Chapter 9 bankruptcy is difficult</a:t>
            </a:r>
            <a:r>
              <a:rPr lang="en-US" sz="2000" dirty="0">
                <a:latin typeface="Arial" pitchFamily="-105" charset="0"/>
              </a:rPr>
              <a:t>. Outside of a Bankruptcy Court Order, non-consensual changes of pension obligations (unilateral reductions) raise the question of whether they are practically and politically likely:</a:t>
            </a:r>
          </a:p>
          <a:p>
            <a:pPr marL="922338" lvl="1" indent="-461963">
              <a:spcBef>
                <a:spcPts val="432"/>
              </a:spcBef>
              <a:buNone/>
            </a:pPr>
            <a:r>
              <a:rPr lang="en-US" sz="1800" dirty="0">
                <a:latin typeface="Arial" pitchFamily="-105" charset="0"/>
              </a:rPr>
              <a:t>1.	Most state court judges are elected by those affected, either directly or indirectly.</a:t>
            </a:r>
          </a:p>
          <a:p>
            <a:pPr marL="922338" lvl="1" indent="-461963">
              <a:spcBef>
                <a:spcPts val="432"/>
              </a:spcBef>
              <a:buNone/>
            </a:pPr>
            <a:r>
              <a:rPr lang="en-US" sz="1800" dirty="0">
                <a:latin typeface="Arial" pitchFamily="-105" charset="0"/>
              </a:rPr>
              <a:t>2.	This is a local rather than federal matter.</a:t>
            </a:r>
          </a:p>
          <a:p>
            <a:pPr marL="922338" lvl="1" indent="-461963">
              <a:spcBef>
                <a:spcPts val="432"/>
              </a:spcBef>
              <a:buNone/>
            </a:pPr>
            <a:r>
              <a:rPr lang="en-US" sz="1800" dirty="0">
                <a:latin typeface="Arial" pitchFamily="-105" charset="0"/>
              </a:rPr>
              <a:t>3.	Most pension plans are subject to state constitutional or statutory provisions that may raise legal issues as to any adverse change of pension benefits.</a:t>
            </a:r>
          </a:p>
          <a:p>
            <a:pPr marL="922338" lvl="1" indent="-461963">
              <a:spcBef>
                <a:spcPts val="432"/>
              </a:spcBef>
              <a:buNone/>
            </a:pPr>
            <a:r>
              <a:rPr lang="en-US" sz="1800" dirty="0">
                <a:latin typeface="Arial" pitchFamily="-105" charset="0"/>
              </a:rPr>
              <a:t>4.	Pension benefit reduction is obviously unpopular and causes “morale” issues.</a:t>
            </a:r>
          </a:p>
        </p:txBody>
      </p:sp>
      <p:sp>
        <p:nvSpPr>
          <p:cNvPr id="41987" name="Slide Number Placeholder 3"/>
          <p:cNvSpPr>
            <a:spLocks noGrp="1"/>
          </p:cNvSpPr>
          <p:nvPr>
            <p:ph type="sldNum" sz="quarter" idx="10"/>
          </p:nvPr>
        </p:nvSpPr>
        <p:spPr bwMode="auto">
          <a:noFill/>
          <a:ln>
            <a:miter lim="800000"/>
            <a:headEnd/>
            <a:tailEnd/>
          </a:ln>
        </p:spPr>
        <p:txBody>
          <a:bodyPr/>
          <a:lstStyle/>
          <a:p>
            <a:fld id="{B9D6DA2B-4A17-E548-8A6D-09725F6FEF48}" type="slidenum">
              <a:rPr lang="en-US" smtClean="0">
                <a:latin typeface="Arial" pitchFamily="-105" charset="0"/>
                <a:ea typeface="Helvetica" pitchFamily="-105" charset="0"/>
                <a:cs typeface="Helvetica" pitchFamily="-105" charset="0"/>
              </a:rPr>
              <a:pPr/>
              <a:t>31</a:t>
            </a:fld>
            <a:endParaRPr lang="en-US" dirty="0">
              <a:latin typeface="Arial" pitchFamily="-105" charset="0"/>
              <a:ea typeface="Helvetica" pitchFamily="-105" charset="0"/>
              <a:cs typeface="Helvetica" pitchFamily="-105" charset="0"/>
            </a:endParaRPr>
          </a:p>
        </p:txBody>
      </p:sp>
      <p:sp>
        <p:nvSpPr>
          <p:cNvPr id="6" name="Rectangle 4"/>
          <p:cNvSpPr>
            <a:spLocks noGrp="1" noChangeArrowheads="1"/>
          </p:cNvSpPr>
          <p:nvPr>
            <p:ph type="title"/>
          </p:nvPr>
        </p:nvSpPr>
        <p:spPr/>
        <p:txBody>
          <a:bodyPr/>
          <a:lstStyle/>
          <a:p>
            <a:pPr marL="523875" indent="-523875"/>
            <a:r>
              <a:rPr lang="en-US" sz="3400" dirty="0">
                <a:latin typeface="Arial" pitchFamily="-105" charset="0"/>
              </a:rPr>
              <a:t>II.	Municipal Insolvency and Chapter 9 Impairment of Pension Obligations</a:t>
            </a:r>
          </a:p>
        </p:txBody>
      </p:sp>
    </p:spTree>
    <p:extLst>
      <p:ext uri="{BB962C8B-B14F-4D97-AF65-F5344CB8AC3E}">
        <p14:creationId xmlns:p14="http://schemas.microsoft.com/office/powerpoint/2010/main" val="1764341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p:txBody>
          <a:bodyPr/>
          <a:lstStyle/>
          <a:p>
            <a:pPr marL="922338" lvl="1" indent="-461963">
              <a:buNone/>
            </a:pPr>
            <a:r>
              <a:rPr lang="en-US" sz="1800" dirty="0">
                <a:latin typeface="Arial" pitchFamily="-105" charset="0"/>
              </a:rPr>
              <a:t>5.	</a:t>
            </a:r>
            <a:r>
              <a:rPr lang="en-US" sz="1800" u="sng" dirty="0">
                <a:latin typeface="Arial" pitchFamily="-105" charset="0"/>
              </a:rPr>
              <a:t>If the state or local government fails financially, the pension system is sure to follow</a:t>
            </a:r>
            <a:r>
              <a:rPr lang="en-US" sz="1800" dirty="0">
                <a:latin typeface="Arial" pitchFamily="-105" charset="0"/>
              </a:rPr>
              <a:t>. But “Necessity knows no laws.” Change may be mandated by the reality of the situation – if the state or local government fails financially then it has less funds to keep public employees hired and to pay for pensions. Thus, the pension system will fail, pensioners will receive less, the purpose of the pension will be frustrated and less is truly more, especially if less is assured. Timely modification may save the state or local government and the pension system.</a:t>
            </a:r>
          </a:p>
          <a:p>
            <a:pPr marL="922338" lvl="1" indent="-461963">
              <a:buNone/>
            </a:pPr>
            <a:r>
              <a:rPr lang="en-US" sz="1800" dirty="0">
                <a:latin typeface="Arial" pitchFamily="-105" charset="0"/>
              </a:rPr>
              <a:t>6.	</a:t>
            </a:r>
            <a:r>
              <a:rPr lang="en-US" sz="1800" u="sng" dirty="0">
                <a:latin typeface="Arial" pitchFamily="-105" charset="0"/>
              </a:rPr>
              <a:t>Pension adjustment mandated by financial distress</a:t>
            </a:r>
            <a:r>
              <a:rPr lang="en-US" sz="1800" dirty="0">
                <a:latin typeface="Arial" pitchFamily="-105" charset="0"/>
              </a:rPr>
              <a:t>. There is precedent to “discharge” pension obligations where the governmental body’s survival mandates such action so that essential government services can continue to be provided. </a:t>
            </a:r>
            <a:r>
              <a:rPr lang="en-US" sz="1800" i="1" dirty="0">
                <a:latin typeface="Arial" pitchFamily="-105" charset="0"/>
              </a:rPr>
              <a:t>See</a:t>
            </a:r>
            <a:r>
              <a:rPr lang="en-US" sz="1800" dirty="0">
                <a:latin typeface="Arial" pitchFamily="-105" charset="0"/>
              </a:rPr>
              <a:t> </a:t>
            </a:r>
            <a:r>
              <a:rPr lang="en-US" sz="1800" i="1" dirty="0">
                <a:latin typeface="Arial" pitchFamily="-105" charset="0"/>
              </a:rPr>
              <a:t>Faitoute Iron &amp; Steel Co. v. City of Ashbury Park</a:t>
            </a:r>
            <a:r>
              <a:rPr lang="en-US" sz="1800" dirty="0">
                <a:latin typeface="Arial" pitchFamily="-105" charset="0"/>
              </a:rPr>
              <a:t>, 316 U.S. 511-513 and </a:t>
            </a:r>
            <a:r>
              <a:rPr lang="en-US" sz="1800" i="1" dirty="0">
                <a:latin typeface="Arial" pitchFamily="-105" charset="0"/>
              </a:rPr>
              <a:t>U.S. Trust v. New Jersey</a:t>
            </a:r>
            <a:r>
              <a:rPr lang="en-US" sz="1800" dirty="0">
                <a:latin typeface="Arial" pitchFamily="-105" charset="0"/>
              </a:rPr>
              <a:t>, 431 U.S. 1, 25-28.</a:t>
            </a:r>
          </a:p>
        </p:txBody>
      </p:sp>
      <p:sp>
        <p:nvSpPr>
          <p:cNvPr id="43011" name="Slide Number Placeholder 3"/>
          <p:cNvSpPr>
            <a:spLocks noGrp="1"/>
          </p:cNvSpPr>
          <p:nvPr>
            <p:ph type="sldNum" sz="quarter" idx="10"/>
          </p:nvPr>
        </p:nvSpPr>
        <p:spPr bwMode="auto">
          <a:noFill/>
          <a:ln>
            <a:miter lim="800000"/>
            <a:headEnd/>
            <a:tailEnd/>
          </a:ln>
        </p:spPr>
        <p:txBody>
          <a:bodyPr/>
          <a:lstStyle/>
          <a:p>
            <a:fld id="{EADDAA94-5153-BD40-8BE5-8508E64F0D6C}" type="slidenum">
              <a:rPr lang="en-US" smtClean="0">
                <a:latin typeface="Arial" pitchFamily="-105" charset="0"/>
                <a:ea typeface="Helvetica" pitchFamily="-105" charset="0"/>
                <a:cs typeface="Helvetica" pitchFamily="-105" charset="0"/>
              </a:rPr>
              <a:pPr/>
              <a:t>32</a:t>
            </a:fld>
            <a:endParaRPr lang="en-US" dirty="0">
              <a:latin typeface="Arial" pitchFamily="-105" charset="0"/>
              <a:ea typeface="Helvetica" pitchFamily="-105" charset="0"/>
              <a:cs typeface="Helvetica" pitchFamily="-105" charset="0"/>
            </a:endParaRPr>
          </a:p>
        </p:txBody>
      </p:sp>
      <p:sp>
        <p:nvSpPr>
          <p:cNvPr id="7" name="Rectangle 4">
            <a:extLst>
              <a:ext uri="{FF2B5EF4-FFF2-40B4-BE49-F238E27FC236}">
                <a16:creationId xmlns:a16="http://schemas.microsoft.com/office/drawing/2014/main" id="{A54104D5-0C72-D949-BEA4-D04DCD3178AF}"/>
              </a:ext>
            </a:extLst>
          </p:cNvPr>
          <p:cNvSpPr>
            <a:spLocks noGrp="1" noChangeArrowheads="1"/>
          </p:cNvSpPr>
          <p:nvPr>
            <p:ph type="title"/>
          </p:nvPr>
        </p:nvSpPr>
        <p:spPr>
          <a:xfrm>
            <a:off x="457200" y="274638"/>
            <a:ext cx="8229600" cy="1143000"/>
          </a:xfrm>
        </p:spPr>
        <p:txBody>
          <a:bodyPr/>
          <a:lstStyle/>
          <a:p>
            <a:pPr marL="523875" indent="-523875"/>
            <a:r>
              <a:rPr lang="en-US" sz="3400" dirty="0">
                <a:latin typeface="Arial" pitchFamily="-105" charset="0"/>
              </a:rPr>
              <a:t>II.	Municipal Insolvency and Chapter 9 Impairment of Pension Obligations</a:t>
            </a:r>
          </a:p>
        </p:txBody>
      </p:sp>
    </p:spTree>
    <p:extLst>
      <p:ext uri="{BB962C8B-B14F-4D97-AF65-F5344CB8AC3E}">
        <p14:creationId xmlns:p14="http://schemas.microsoft.com/office/powerpoint/2010/main" val="184637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p:txBody>
          <a:bodyPr/>
          <a:lstStyle/>
          <a:p>
            <a:pPr marL="460375" indent="-460375">
              <a:spcBef>
                <a:spcPts val="432"/>
              </a:spcBef>
              <a:buNone/>
            </a:pPr>
            <a:r>
              <a:rPr lang="en-US" sz="2000" dirty="0">
                <a:latin typeface="Arial" pitchFamily="-105" charset="0"/>
              </a:rPr>
              <a:t>B.	</a:t>
            </a:r>
            <a:r>
              <a:rPr lang="en-US" sz="2000" u="sng" dirty="0">
                <a:latin typeface="Arial" pitchFamily="-105" charset="0"/>
              </a:rPr>
              <a:t>Survival of the state or local government is key to long-term survival of pensions</a:t>
            </a:r>
            <a:r>
              <a:rPr lang="en-US" sz="2000" dirty="0">
                <a:latin typeface="Arial" pitchFamily="-105" charset="0"/>
              </a:rPr>
              <a:t>. The inability of a state or municipality to fund essential governmental services at an acceptable level can be fatal to its survival à la Detroit:</a:t>
            </a:r>
          </a:p>
          <a:p>
            <a:pPr marL="922338" lvl="1" indent="-461963">
              <a:spcBef>
                <a:spcPts val="432"/>
              </a:spcBef>
              <a:buNone/>
            </a:pPr>
            <a:r>
              <a:rPr lang="en-US" sz="1800" dirty="0">
                <a:latin typeface="Arial" pitchFamily="-105" charset="0"/>
              </a:rPr>
              <a:t>1.	</a:t>
            </a:r>
            <a:r>
              <a:rPr lang="en-US" sz="1800" u="sng" dirty="0">
                <a:latin typeface="Arial" pitchFamily="-105" charset="0"/>
              </a:rPr>
              <a:t>Pay what is sustainable and affordable</a:t>
            </a:r>
            <a:r>
              <a:rPr lang="en-US" sz="1800" dirty="0">
                <a:latin typeface="Arial" pitchFamily="-105" charset="0"/>
              </a:rPr>
              <a:t>. What is needed is a mechanism that provides an independent and neutral determination of what is affordable and sustainable so the debate of unwillingness or inability can be transcended to what can be paid and what cannot with appropriate mandated increased funding or adjustment to what can be afforded as pension benefits without eroding infrastructure and essential governmental services at an acceptable level.</a:t>
            </a:r>
          </a:p>
        </p:txBody>
      </p:sp>
      <p:sp>
        <p:nvSpPr>
          <p:cNvPr id="44035" name="Slide Number Placeholder 3"/>
          <p:cNvSpPr>
            <a:spLocks noGrp="1"/>
          </p:cNvSpPr>
          <p:nvPr>
            <p:ph type="sldNum" sz="quarter" idx="10"/>
          </p:nvPr>
        </p:nvSpPr>
        <p:spPr bwMode="auto">
          <a:noFill/>
          <a:ln>
            <a:miter lim="800000"/>
            <a:headEnd/>
            <a:tailEnd/>
          </a:ln>
        </p:spPr>
        <p:txBody>
          <a:bodyPr/>
          <a:lstStyle/>
          <a:p>
            <a:fld id="{70A89A0E-0FC5-F640-A592-35474E628FE2}" type="slidenum">
              <a:rPr lang="en-US" smtClean="0">
                <a:latin typeface="Arial" pitchFamily="-105" charset="0"/>
                <a:ea typeface="Helvetica" pitchFamily="-105" charset="0"/>
                <a:cs typeface="Helvetica" pitchFamily="-105" charset="0"/>
              </a:rPr>
              <a:pPr/>
              <a:t>33</a:t>
            </a:fld>
            <a:endParaRPr lang="en-US" dirty="0">
              <a:latin typeface="Arial" pitchFamily="-105" charset="0"/>
              <a:ea typeface="Helvetica" pitchFamily="-105" charset="0"/>
              <a:cs typeface="Helvetica" pitchFamily="-105" charset="0"/>
            </a:endParaRPr>
          </a:p>
        </p:txBody>
      </p:sp>
      <p:sp>
        <p:nvSpPr>
          <p:cNvPr id="7" name="Rectangle 4">
            <a:extLst>
              <a:ext uri="{FF2B5EF4-FFF2-40B4-BE49-F238E27FC236}">
                <a16:creationId xmlns:a16="http://schemas.microsoft.com/office/drawing/2014/main" id="{4476A70F-8301-0548-904F-CACF587A920F}"/>
              </a:ext>
            </a:extLst>
          </p:cNvPr>
          <p:cNvSpPr>
            <a:spLocks noGrp="1" noChangeArrowheads="1"/>
          </p:cNvSpPr>
          <p:nvPr>
            <p:ph type="title"/>
          </p:nvPr>
        </p:nvSpPr>
        <p:spPr>
          <a:xfrm>
            <a:off x="457200" y="274638"/>
            <a:ext cx="8229600" cy="1143000"/>
          </a:xfrm>
        </p:spPr>
        <p:txBody>
          <a:bodyPr/>
          <a:lstStyle/>
          <a:p>
            <a:pPr marL="523875" indent="-523875"/>
            <a:r>
              <a:rPr lang="en-US" sz="3400" dirty="0">
                <a:latin typeface="Arial" pitchFamily="-105" charset="0"/>
              </a:rPr>
              <a:t>II.	Municipal Insolvency and Chapter 9 Impairment of Pension Obligations</a:t>
            </a:r>
          </a:p>
        </p:txBody>
      </p:sp>
    </p:spTree>
    <p:extLst>
      <p:ext uri="{BB962C8B-B14F-4D97-AF65-F5344CB8AC3E}">
        <p14:creationId xmlns:p14="http://schemas.microsoft.com/office/powerpoint/2010/main" val="2933063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p:txBody>
          <a:bodyPr/>
          <a:lstStyle/>
          <a:p>
            <a:pPr marL="922338" lvl="1" indent="-461963">
              <a:spcBef>
                <a:spcPts val="443"/>
              </a:spcBef>
              <a:buNone/>
            </a:pPr>
            <a:r>
              <a:rPr lang="en-US" sz="1650" dirty="0">
                <a:latin typeface="Arial" pitchFamily="-105" charset="0"/>
              </a:rPr>
              <a:t>2.	</a:t>
            </a:r>
            <a:r>
              <a:rPr lang="en-US" sz="1650" u="sng" dirty="0">
                <a:latin typeface="Arial" pitchFamily="-105" charset="0"/>
              </a:rPr>
              <a:t>Bankruptcy may lead to more drastic reductions</a:t>
            </a:r>
            <a:r>
              <a:rPr lang="en-US" sz="1650" dirty="0">
                <a:latin typeface="Arial" pitchFamily="-105" charset="0"/>
              </a:rPr>
              <a:t>. Bankruptcy is not only rare but is accompanied by a stigma that affects all creditor relations of the government and has far reaching negative consequences. Intermediate step that provides the benefits of a neutral, independent determination of fact issues and a mechanism for funding the affordable benefit is not only desired but necessary. Otherwise, the ultimate harsh result will be far worse to all.</a:t>
            </a:r>
          </a:p>
          <a:p>
            <a:pPr marL="922338" lvl="1" indent="-461963">
              <a:spcBef>
                <a:spcPts val="443"/>
              </a:spcBef>
              <a:buNone/>
            </a:pPr>
            <a:r>
              <a:rPr lang="en-US" sz="1650" dirty="0">
                <a:latin typeface="Arial" pitchFamily="-105" charset="0"/>
              </a:rPr>
              <a:t>3.	</a:t>
            </a:r>
            <a:r>
              <a:rPr lang="en-US" sz="1650" u="sng" dirty="0">
                <a:latin typeface="Arial" pitchFamily="-105" charset="0"/>
              </a:rPr>
              <a:t>Not every municipality can file for Chapter 9</a:t>
            </a:r>
            <a:r>
              <a:rPr lang="en-US" sz="1650" dirty="0">
                <a:latin typeface="Arial" pitchFamily="-105" charset="0"/>
              </a:rPr>
              <a:t>. </a:t>
            </a:r>
            <a:r>
              <a:rPr lang="en-US" sz="1650" dirty="0"/>
              <a:t>Municipalities of a state can only file for Chapter 9 if they are specifically authorized by the state. Only 12 states allow their municipalities to file for Chapter 9 bankruptcy if they so choose without other conditions or requirements. Another 12 states allow their municipalities to file Chapter 9 conditioned on further review, consent or administrative process by a state official or agency. Three states allow a limited authorization for specific types of municipalities. Two states generally prohibit filing a Chapter 9. The remaining states are unclear or do not have specific authorization. Illinois only allows the Illinois Power Agency to file Chapter 9, and no other municipalities in Illinois are specifically authorized to file</a:t>
            </a:r>
            <a:r>
              <a:rPr lang="en-US" sz="1650" dirty="0">
                <a:latin typeface="Arial" pitchFamily="-105" charset="0"/>
              </a:rPr>
              <a:t>.</a:t>
            </a:r>
          </a:p>
        </p:txBody>
      </p:sp>
      <p:sp>
        <p:nvSpPr>
          <p:cNvPr id="45059" name="Slide Number Placeholder 3"/>
          <p:cNvSpPr>
            <a:spLocks noGrp="1"/>
          </p:cNvSpPr>
          <p:nvPr>
            <p:ph type="sldNum" sz="quarter" idx="10"/>
          </p:nvPr>
        </p:nvSpPr>
        <p:spPr bwMode="auto">
          <a:noFill/>
          <a:ln>
            <a:miter lim="800000"/>
            <a:headEnd/>
            <a:tailEnd/>
          </a:ln>
        </p:spPr>
        <p:txBody>
          <a:bodyPr/>
          <a:lstStyle/>
          <a:p>
            <a:fld id="{690628DB-166B-E449-B47D-9506CF399E60}" type="slidenum">
              <a:rPr lang="en-US" smtClean="0">
                <a:latin typeface="Arial" pitchFamily="-105" charset="0"/>
                <a:ea typeface="Helvetica" pitchFamily="-105" charset="0"/>
                <a:cs typeface="Helvetica" pitchFamily="-105" charset="0"/>
              </a:rPr>
              <a:pPr/>
              <a:t>34</a:t>
            </a:fld>
            <a:endParaRPr lang="en-US" dirty="0">
              <a:latin typeface="Arial" pitchFamily="-105" charset="0"/>
              <a:ea typeface="Helvetica" pitchFamily="-105" charset="0"/>
              <a:cs typeface="Helvetica" pitchFamily="-105" charset="0"/>
            </a:endParaRPr>
          </a:p>
        </p:txBody>
      </p:sp>
      <p:sp>
        <p:nvSpPr>
          <p:cNvPr id="7" name="Rectangle 4">
            <a:extLst>
              <a:ext uri="{FF2B5EF4-FFF2-40B4-BE49-F238E27FC236}">
                <a16:creationId xmlns:a16="http://schemas.microsoft.com/office/drawing/2014/main" id="{E60A409F-DEF9-0246-9C25-AA0ADFDEE2FD}"/>
              </a:ext>
            </a:extLst>
          </p:cNvPr>
          <p:cNvSpPr>
            <a:spLocks noGrp="1" noChangeArrowheads="1"/>
          </p:cNvSpPr>
          <p:nvPr>
            <p:ph type="title"/>
          </p:nvPr>
        </p:nvSpPr>
        <p:spPr>
          <a:xfrm>
            <a:off x="457200" y="274638"/>
            <a:ext cx="8229600" cy="1143000"/>
          </a:xfrm>
        </p:spPr>
        <p:txBody>
          <a:bodyPr/>
          <a:lstStyle/>
          <a:p>
            <a:pPr marL="523875" indent="-523875"/>
            <a:r>
              <a:rPr lang="en-US" sz="3400" dirty="0">
                <a:latin typeface="Arial" pitchFamily="-105" charset="0"/>
              </a:rPr>
              <a:t>II.	Municipal Insolvency and Chapter 9 Impairment of Pension Obligations</a:t>
            </a:r>
          </a:p>
        </p:txBody>
      </p:sp>
    </p:spTree>
    <p:extLst>
      <p:ext uri="{BB962C8B-B14F-4D97-AF65-F5344CB8AC3E}">
        <p14:creationId xmlns:p14="http://schemas.microsoft.com/office/powerpoint/2010/main" val="2565443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idx="1"/>
          </p:nvPr>
        </p:nvSpPr>
        <p:spPr/>
        <p:txBody>
          <a:bodyPr/>
          <a:lstStyle/>
          <a:p>
            <a:pPr marL="922338" lvl="1" indent="-461963">
              <a:buNone/>
            </a:pPr>
            <a:r>
              <a:rPr lang="en-US" sz="1800" dirty="0">
                <a:latin typeface="Arial" pitchFamily="-105" charset="0"/>
              </a:rPr>
              <a:t>4.	</a:t>
            </a:r>
            <a:r>
              <a:rPr lang="en-US" sz="1800" u="sng" dirty="0">
                <a:latin typeface="Arial" pitchFamily="-105" charset="0"/>
              </a:rPr>
              <a:t>Difference between Chapter 9 and Chapter 11</a:t>
            </a:r>
            <a:r>
              <a:rPr lang="en-US" sz="1800" dirty="0">
                <a:latin typeface="Arial" pitchFamily="-105" charset="0"/>
              </a:rPr>
              <a:t>. Unlike a Corporate Chapter 11 proceeding only a municipality (if authorized by its State) can file for Chapter 9 (creditors have no right to initiate a Chapter 9). There is a low threshold for rejecting of labor contracts in a Chapter 9 (“unduly burdensome in proposing a plan”) (unlike Section 1113 of the Bankruptcy Code for Corporations-multi-step procedure of disclosure, a proposal and negotiations first). There are no priorities for unpaid wages, benefits or accrued vacation or retirement benefits (Chapter 11 provides a priority over unsecured creditors of up to $12,850 per employee for prepetition wages, benefits accrued vacations and healthcare benefits).</a:t>
            </a:r>
          </a:p>
        </p:txBody>
      </p:sp>
      <p:sp>
        <p:nvSpPr>
          <p:cNvPr id="46083" name="Slide Number Placeholder 3"/>
          <p:cNvSpPr>
            <a:spLocks noGrp="1"/>
          </p:cNvSpPr>
          <p:nvPr>
            <p:ph type="sldNum" sz="quarter" idx="10"/>
          </p:nvPr>
        </p:nvSpPr>
        <p:spPr bwMode="auto">
          <a:noFill/>
          <a:ln>
            <a:miter lim="800000"/>
            <a:headEnd/>
            <a:tailEnd/>
          </a:ln>
        </p:spPr>
        <p:txBody>
          <a:bodyPr/>
          <a:lstStyle/>
          <a:p>
            <a:fld id="{FFF00275-FAF4-4946-A0DC-07BC9A538594}" type="slidenum">
              <a:rPr lang="en-US" smtClean="0">
                <a:latin typeface="Arial" pitchFamily="-105" charset="0"/>
                <a:ea typeface="Helvetica" pitchFamily="-105" charset="0"/>
                <a:cs typeface="Helvetica" pitchFamily="-105" charset="0"/>
              </a:rPr>
              <a:pPr/>
              <a:t>35</a:t>
            </a:fld>
            <a:endParaRPr lang="en-US" dirty="0">
              <a:latin typeface="Arial" pitchFamily="-105" charset="0"/>
              <a:ea typeface="Helvetica" pitchFamily="-105" charset="0"/>
              <a:cs typeface="Helvetica" pitchFamily="-105" charset="0"/>
            </a:endParaRPr>
          </a:p>
        </p:txBody>
      </p:sp>
      <p:sp>
        <p:nvSpPr>
          <p:cNvPr id="7" name="Rectangle 4">
            <a:extLst>
              <a:ext uri="{FF2B5EF4-FFF2-40B4-BE49-F238E27FC236}">
                <a16:creationId xmlns:a16="http://schemas.microsoft.com/office/drawing/2014/main" id="{DC454981-E977-1543-80F5-C426F3D9C0E3}"/>
              </a:ext>
            </a:extLst>
          </p:cNvPr>
          <p:cNvSpPr>
            <a:spLocks noGrp="1" noChangeArrowheads="1"/>
          </p:cNvSpPr>
          <p:nvPr>
            <p:ph type="title"/>
          </p:nvPr>
        </p:nvSpPr>
        <p:spPr>
          <a:xfrm>
            <a:off x="457200" y="274638"/>
            <a:ext cx="8229600" cy="1143000"/>
          </a:xfrm>
        </p:spPr>
        <p:txBody>
          <a:bodyPr/>
          <a:lstStyle/>
          <a:p>
            <a:pPr marL="523875" indent="-523875"/>
            <a:r>
              <a:rPr lang="en-US" sz="3400" dirty="0">
                <a:latin typeface="Arial" pitchFamily="-105" charset="0"/>
              </a:rPr>
              <a:t>II.	Municipal Insolvency and Chapter 9 Impairment of Pension Obligations</a:t>
            </a:r>
          </a:p>
        </p:txBody>
      </p:sp>
    </p:spTree>
    <p:extLst>
      <p:ext uri="{BB962C8B-B14F-4D97-AF65-F5344CB8AC3E}">
        <p14:creationId xmlns:p14="http://schemas.microsoft.com/office/powerpoint/2010/main" val="2452194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p:txBody>
          <a:bodyPr/>
          <a:lstStyle/>
          <a:p>
            <a:pPr marL="455613" indent="-455613">
              <a:spcBef>
                <a:spcPts val="432"/>
              </a:spcBef>
              <a:buFont typeface="Wingdings" pitchFamily="-105" charset="2"/>
              <a:buNone/>
            </a:pPr>
            <a:r>
              <a:rPr lang="en-US" sz="2000" dirty="0">
                <a:latin typeface="Arial" pitchFamily="-105" charset="0"/>
              </a:rPr>
              <a:t>C.	</a:t>
            </a:r>
            <a:r>
              <a:rPr lang="en-US" sz="2000" u="sng" dirty="0">
                <a:latin typeface="Arial" pitchFamily="-105" charset="0"/>
              </a:rPr>
              <a:t>Recent Chapter 9 court decisions are unanimous on ability of a municipality in Chapter 9 to modify pension obligations</a:t>
            </a:r>
            <a:r>
              <a:rPr lang="en-US" sz="2000" dirty="0">
                <a:latin typeface="Arial" pitchFamily="-105" charset="0"/>
              </a:rPr>
              <a:t>:</a:t>
            </a:r>
          </a:p>
          <a:p>
            <a:pPr marL="2052638" lvl="1" indent="-1595438">
              <a:spcBef>
                <a:spcPts val="1680"/>
              </a:spcBef>
              <a:buFont typeface="Arial" pitchFamily="-105" charset="0"/>
              <a:buNone/>
              <a:tabLst>
                <a:tab pos="1766888" algn="l"/>
              </a:tabLst>
            </a:pPr>
            <a:r>
              <a:rPr lang="en-US" u="sng" dirty="0">
                <a:latin typeface="Arial" pitchFamily="-105" charset="0"/>
              </a:rPr>
              <a:t>Vallejo</a:t>
            </a:r>
            <a:r>
              <a:rPr lang="en-US" dirty="0">
                <a:latin typeface="Arial" pitchFamily="-105" charset="0"/>
              </a:rPr>
              <a:t>	–	Exited Chapter 9 in 2011 without tackling pension costs. The city’s annual contribution to CalPERs more than $14 million in 2013. Drastic cut in number of public safety employees (almost cut in half). Projected budget deficit for 2015 was $9 million. Could have reduced pension obligations but Vallejo purportedly decided CalPERs penalty for not paying the original pension benefit and for withdrawing from CalPERs was too drastic to justify attempted adjustment.</a:t>
            </a:r>
          </a:p>
        </p:txBody>
      </p:sp>
      <p:sp>
        <p:nvSpPr>
          <p:cNvPr id="58371" name="Slide Number Placeholder 3"/>
          <p:cNvSpPr>
            <a:spLocks noGrp="1"/>
          </p:cNvSpPr>
          <p:nvPr>
            <p:ph type="sldNum" sz="quarter" idx="10"/>
          </p:nvPr>
        </p:nvSpPr>
        <p:spPr bwMode="auto">
          <a:noFill/>
          <a:ln>
            <a:miter lim="800000"/>
            <a:headEnd/>
            <a:tailEnd/>
          </a:ln>
        </p:spPr>
        <p:txBody>
          <a:bodyPr/>
          <a:lstStyle/>
          <a:p>
            <a:fld id="{BA8DC229-56C1-2041-A545-3B4ECFCCAC5F}" type="slidenum">
              <a:rPr lang="en-US" smtClean="0">
                <a:latin typeface="Arial" pitchFamily="-105" charset="0"/>
                <a:ea typeface="Helvetica" pitchFamily="-105" charset="0"/>
                <a:cs typeface="Helvetica" pitchFamily="-105" charset="0"/>
              </a:rPr>
              <a:pPr/>
              <a:t>36</a:t>
            </a:fld>
            <a:endParaRPr lang="en-US" dirty="0">
              <a:latin typeface="Arial" pitchFamily="-105" charset="0"/>
              <a:ea typeface="Helvetica" pitchFamily="-105" charset="0"/>
              <a:cs typeface="Helvetica" pitchFamily="-105" charset="0"/>
            </a:endParaRPr>
          </a:p>
        </p:txBody>
      </p:sp>
      <p:sp>
        <p:nvSpPr>
          <p:cNvPr id="7" name="Rectangle 4">
            <a:extLst>
              <a:ext uri="{FF2B5EF4-FFF2-40B4-BE49-F238E27FC236}">
                <a16:creationId xmlns:a16="http://schemas.microsoft.com/office/drawing/2014/main" id="{BBCCCB7E-2854-7D47-862E-93C5D71B23F3}"/>
              </a:ext>
            </a:extLst>
          </p:cNvPr>
          <p:cNvSpPr>
            <a:spLocks noGrp="1" noChangeArrowheads="1"/>
          </p:cNvSpPr>
          <p:nvPr>
            <p:ph type="title"/>
          </p:nvPr>
        </p:nvSpPr>
        <p:spPr>
          <a:xfrm>
            <a:off x="457200" y="274638"/>
            <a:ext cx="8229600" cy="1143000"/>
          </a:xfrm>
        </p:spPr>
        <p:txBody>
          <a:bodyPr/>
          <a:lstStyle/>
          <a:p>
            <a:pPr marL="523875" indent="-523875"/>
            <a:r>
              <a:rPr lang="en-US" sz="3400" dirty="0">
                <a:latin typeface="Arial" pitchFamily="-105" charset="0"/>
              </a:rPr>
              <a:t>II.	Municipal Insolvency and Chapter 9 Impairment of Pension Obligations</a:t>
            </a:r>
          </a:p>
        </p:txBody>
      </p:sp>
    </p:spTree>
    <p:extLst>
      <p:ext uri="{BB962C8B-B14F-4D97-AF65-F5344CB8AC3E}">
        <p14:creationId xmlns:p14="http://schemas.microsoft.com/office/powerpoint/2010/main" val="794687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p:txBody>
          <a:bodyPr/>
          <a:lstStyle/>
          <a:p>
            <a:pPr marL="2052638" lvl="1" indent="-1592263">
              <a:spcBef>
                <a:spcPts val="432"/>
              </a:spcBef>
              <a:buFont typeface="Arial" pitchFamily="-105" charset="0"/>
              <a:buNone/>
              <a:tabLst>
                <a:tab pos="1766888" algn="l"/>
              </a:tabLst>
            </a:pPr>
            <a:r>
              <a:rPr lang="en-US" sz="1650" u="sng" dirty="0">
                <a:latin typeface="Arial" pitchFamily="-105" charset="0"/>
              </a:rPr>
              <a:t>Stockton</a:t>
            </a:r>
            <a:r>
              <a:rPr lang="en-US" sz="1650" dirty="0">
                <a:latin typeface="Arial" pitchFamily="-105" charset="0"/>
              </a:rPr>
              <a:t>	–	Proposed plan leaves pensions untouched and proposes to continue making required payments to CalPERs.</a:t>
            </a:r>
          </a:p>
          <a:p>
            <a:pPr marL="2052638" lvl="1" indent="-1595438">
              <a:spcBef>
                <a:spcPts val="432"/>
              </a:spcBef>
              <a:buFont typeface="Arial" pitchFamily="-105" charset="0"/>
              <a:buNone/>
              <a:tabLst>
                <a:tab pos="1766888" algn="l"/>
              </a:tabLst>
            </a:pPr>
            <a:r>
              <a:rPr lang="en-US" sz="1650" dirty="0">
                <a:latin typeface="Arial" pitchFamily="-105" charset="0"/>
              </a:rPr>
              <a:t>		Previously, 2013 the bankruptcy court judge had suggested Stockton would have difficulty confirming a plan without confronting pension obligations and suggested in dicta that pensions were contractual obligations that could be impaired in a Chapter 9.</a:t>
            </a:r>
          </a:p>
          <a:p>
            <a:pPr marL="2052638" lvl="1" indent="-1595438">
              <a:spcBef>
                <a:spcPts val="432"/>
              </a:spcBef>
              <a:buFont typeface="Arial" pitchFamily="-105" charset="0"/>
              <a:buNone/>
              <a:tabLst>
                <a:tab pos="1766888" algn="l"/>
              </a:tabLst>
            </a:pPr>
            <a:r>
              <a:rPr lang="en-US" sz="1650" dirty="0">
                <a:latin typeface="Arial" pitchFamily="-105" charset="0"/>
              </a:rPr>
              <a:t>		On October 1, 2014, the bankruptcy court ruled that the obligations owed to CalPERs were not secured by a statutory lien (as claimed by CalPERs) but rather were an unsecured claim that can be adjusted just like other executory contract claims. (Transcript of Proceedings, October 1, 2014, </a:t>
            </a:r>
            <a:r>
              <a:rPr lang="en-US" sz="1650" i="1" dirty="0">
                <a:latin typeface="Arial" pitchFamily="-105" charset="0"/>
              </a:rPr>
              <a:t>In re City of Stockton</a:t>
            </a:r>
            <a:r>
              <a:rPr lang="en-US" sz="1650" dirty="0">
                <a:latin typeface="Arial" pitchFamily="-105" charset="0"/>
              </a:rPr>
              <a:t>, No. 12-32118-C-9 (Bankr. E.D. Ca.)). In addition, there was a February 2015 Bankruptcy Court ruling in Stockton that obligations to CalPERs could be impaired even though the final confirmed plan of adjustment did not so provide. Time will tell the wisdom of the Plan. </a:t>
            </a:r>
          </a:p>
        </p:txBody>
      </p:sp>
      <p:sp>
        <p:nvSpPr>
          <p:cNvPr id="59395" name="Slide Number Placeholder 3"/>
          <p:cNvSpPr>
            <a:spLocks noGrp="1"/>
          </p:cNvSpPr>
          <p:nvPr>
            <p:ph type="sldNum" sz="quarter" idx="10"/>
          </p:nvPr>
        </p:nvSpPr>
        <p:spPr bwMode="auto">
          <a:noFill/>
          <a:ln>
            <a:miter lim="800000"/>
            <a:headEnd/>
            <a:tailEnd/>
          </a:ln>
        </p:spPr>
        <p:txBody>
          <a:bodyPr/>
          <a:lstStyle/>
          <a:p>
            <a:fld id="{83B47DF0-C4C6-E54F-A6AF-3D7FA64742E3}" type="slidenum">
              <a:rPr lang="en-US" smtClean="0">
                <a:latin typeface="Arial" pitchFamily="-105" charset="0"/>
                <a:ea typeface="Helvetica" pitchFamily="-105" charset="0"/>
                <a:cs typeface="Helvetica" pitchFamily="-105" charset="0"/>
              </a:rPr>
              <a:pPr/>
              <a:t>37</a:t>
            </a:fld>
            <a:endParaRPr lang="en-US" dirty="0">
              <a:latin typeface="Arial" pitchFamily="-105" charset="0"/>
              <a:ea typeface="Helvetica" pitchFamily="-105" charset="0"/>
              <a:cs typeface="Helvetica" pitchFamily="-105" charset="0"/>
            </a:endParaRPr>
          </a:p>
        </p:txBody>
      </p:sp>
      <p:sp>
        <p:nvSpPr>
          <p:cNvPr id="7" name="Rectangle 4">
            <a:extLst>
              <a:ext uri="{FF2B5EF4-FFF2-40B4-BE49-F238E27FC236}">
                <a16:creationId xmlns:a16="http://schemas.microsoft.com/office/drawing/2014/main" id="{756B97B6-8E09-2040-92F5-BFE1CFEDC2BF}"/>
              </a:ext>
            </a:extLst>
          </p:cNvPr>
          <p:cNvSpPr>
            <a:spLocks noGrp="1" noChangeArrowheads="1"/>
          </p:cNvSpPr>
          <p:nvPr>
            <p:ph type="title"/>
          </p:nvPr>
        </p:nvSpPr>
        <p:spPr>
          <a:xfrm>
            <a:off x="457200" y="274638"/>
            <a:ext cx="8229600" cy="1143000"/>
          </a:xfrm>
        </p:spPr>
        <p:txBody>
          <a:bodyPr/>
          <a:lstStyle/>
          <a:p>
            <a:pPr marL="523875" indent="-523875"/>
            <a:r>
              <a:rPr lang="en-US" sz="3400" dirty="0">
                <a:latin typeface="Arial" pitchFamily="-105" charset="0"/>
              </a:rPr>
              <a:t>II.	Municipal Insolvency and Chapter 9 Impairment of Pension Obligations</a:t>
            </a:r>
          </a:p>
        </p:txBody>
      </p:sp>
    </p:spTree>
    <p:extLst>
      <p:ext uri="{BB962C8B-B14F-4D97-AF65-F5344CB8AC3E}">
        <p14:creationId xmlns:p14="http://schemas.microsoft.com/office/powerpoint/2010/main" val="1779254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p:txBody>
          <a:bodyPr/>
          <a:lstStyle/>
          <a:p>
            <a:pPr marL="2624138" lvl="1" indent="-2163763">
              <a:spcBef>
                <a:spcPts val="432"/>
              </a:spcBef>
              <a:buFont typeface="Arial" pitchFamily="-105" charset="0"/>
              <a:buNone/>
              <a:tabLst>
                <a:tab pos="2338388" algn="l"/>
              </a:tabLst>
            </a:pPr>
            <a:r>
              <a:rPr lang="en-US" u="sng" dirty="0">
                <a:latin typeface="Arial" pitchFamily="-105" charset="0"/>
              </a:rPr>
              <a:t>San Bernardino</a:t>
            </a:r>
            <a:r>
              <a:rPr lang="en-US" dirty="0">
                <a:latin typeface="Arial" pitchFamily="-105" charset="0"/>
              </a:rPr>
              <a:t>	–	In holding that San Bernardino was eligible to be a debtor under Chapter 9 and rejecting the objection of CalPERs to the filing, the court noted: “The city cannot pay its obligations with money it does not have…. Impairment of contracts seems inevitable….” </a:t>
            </a:r>
            <a:r>
              <a:rPr lang="en-US" i="1" dirty="0">
                <a:latin typeface="Arial" pitchFamily="-105" charset="0"/>
              </a:rPr>
              <a:t>In re City of San Bernardino California</a:t>
            </a:r>
            <a:r>
              <a:rPr lang="en-US" dirty="0">
                <a:latin typeface="Arial" pitchFamily="-105" charset="0"/>
              </a:rPr>
              <a:t>, 499 BR 776 (Bankr. C.D. Ca. 2013). This resulted in significant reduction in funding of health care benefits going forward while continuing to pay the pension contribution payment required by CalPERs.</a:t>
            </a:r>
          </a:p>
        </p:txBody>
      </p:sp>
      <p:sp>
        <p:nvSpPr>
          <p:cNvPr id="60419" name="Slide Number Placeholder 3"/>
          <p:cNvSpPr>
            <a:spLocks noGrp="1"/>
          </p:cNvSpPr>
          <p:nvPr>
            <p:ph type="sldNum" sz="quarter" idx="10"/>
          </p:nvPr>
        </p:nvSpPr>
        <p:spPr bwMode="auto">
          <a:noFill/>
          <a:ln>
            <a:miter lim="800000"/>
            <a:headEnd/>
            <a:tailEnd/>
          </a:ln>
        </p:spPr>
        <p:txBody>
          <a:bodyPr/>
          <a:lstStyle/>
          <a:p>
            <a:fld id="{37EEC67D-E98F-BB4B-A408-D082C4EAED53}" type="slidenum">
              <a:rPr lang="en-US" smtClean="0">
                <a:latin typeface="Arial" pitchFamily="-105" charset="0"/>
                <a:ea typeface="Helvetica" pitchFamily="-105" charset="0"/>
                <a:cs typeface="Helvetica" pitchFamily="-105" charset="0"/>
              </a:rPr>
              <a:pPr/>
              <a:t>38</a:t>
            </a:fld>
            <a:endParaRPr lang="en-US" dirty="0">
              <a:latin typeface="Arial" pitchFamily="-105" charset="0"/>
              <a:ea typeface="Helvetica" pitchFamily="-105" charset="0"/>
              <a:cs typeface="Helvetica" pitchFamily="-105" charset="0"/>
            </a:endParaRPr>
          </a:p>
        </p:txBody>
      </p:sp>
      <p:sp>
        <p:nvSpPr>
          <p:cNvPr id="7" name="Rectangle 4">
            <a:extLst>
              <a:ext uri="{FF2B5EF4-FFF2-40B4-BE49-F238E27FC236}">
                <a16:creationId xmlns:a16="http://schemas.microsoft.com/office/drawing/2014/main" id="{D59FB2F0-11AA-FC47-8142-6DC3AF5CA55F}"/>
              </a:ext>
            </a:extLst>
          </p:cNvPr>
          <p:cNvSpPr>
            <a:spLocks noGrp="1" noChangeArrowheads="1"/>
          </p:cNvSpPr>
          <p:nvPr>
            <p:ph type="title"/>
          </p:nvPr>
        </p:nvSpPr>
        <p:spPr>
          <a:xfrm>
            <a:off x="457200" y="274638"/>
            <a:ext cx="8229600" cy="1143000"/>
          </a:xfrm>
        </p:spPr>
        <p:txBody>
          <a:bodyPr/>
          <a:lstStyle/>
          <a:p>
            <a:pPr marL="523875" indent="-523875"/>
            <a:r>
              <a:rPr lang="en-US" sz="3400" dirty="0">
                <a:latin typeface="Arial" pitchFamily="-105" charset="0"/>
              </a:rPr>
              <a:t>II.	Municipal Insolvency and Chapter 9 Impairment of Pension Obligations</a:t>
            </a:r>
          </a:p>
        </p:txBody>
      </p:sp>
    </p:spTree>
    <p:extLst>
      <p:ext uri="{BB962C8B-B14F-4D97-AF65-F5344CB8AC3E}">
        <p14:creationId xmlns:p14="http://schemas.microsoft.com/office/powerpoint/2010/main" val="316667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Table of Contents</a:t>
            </a:r>
          </a:p>
        </p:txBody>
      </p:sp>
      <p:sp>
        <p:nvSpPr>
          <p:cNvPr id="21506" name="Content Placeholder 12"/>
          <p:cNvSpPr>
            <a:spLocks noGrp="1"/>
          </p:cNvSpPr>
          <p:nvPr>
            <p:ph idx="1"/>
          </p:nvPr>
        </p:nvSpPr>
        <p:spPr/>
        <p:txBody>
          <a:bodyPr/>
          <a:lstStyle/>
          <a:p>
            <a:pPr marL="923925" indent="-457200">
              <a:buNone/>
              <a:tabLst>
                <a:tab pos="7994650" algn="r"/>
              </a:tabLst>
            </a:pPr>
            <a:r>
              <a:rPr lang="en-US" sz="1550" dirty="0"/>
              <a:t>B.	The United States Supreme Court recognizes balancing</a:t>
            </a:r>
            <a:br>
              <a:rPr lang="en-US" sz="1550" dirty="0"/>
            </a:br>
            <a:r>
              <a:rPr lang="en-US" sz="1550" dirty="0"/>
              <a:t>of interests as applied to the Contract Clause	45</a:t>
            </a:r>
          </a:p>
          <a:p>
            <a:pPr marL="923925" indent="-457200">
              <a:buNone/>
              <a:tabLst>
                <a:tab pos="7994650" algn="r"/>
              </a:tabLst>
            </a:pPr>
            <a:r>
              <a:rPr lang="en-US" sz="1550" dirty="0"/>
              <a:t>C.	The recent Illinois Pension Clause decisions fail to apply the</a:t>
            </a:r>
            <a:br>
              <a:rPr lang="en-US" sz="1550" dirty="0"/>
            </a:br>
            <a:r>
              <a:rPr lang="en-US" sz="1550" dirty="0"/>
              <a:t>test of the United States Supreme Court to the contractual</a:t>
            </a:r>
            <a:br>
              <a:rPr lang="en-US" sz="1550" dirty="0"/>
            </a:br>
            <a:r>
              <a:rPr lang="en-US" sz="1550" dirty="0"/>
              <a:t>right created by the Illinois Pension Protection Clause	47</a:t>
            </a:r>
          </a:p>
          <a:p>
            <a:pPr marL="923925" indent="-457200">
              <a:buNone/>
              <a:tabLst>
                <a:tab pos="7994650" algn="r"/>
              </a:tabLst>
            </a:pPr>
            <a:r>
              <a:rPr lang="en-US" sz="1550" dirty="0"/>
              <a:t>D.	The Illinois Supreme Court has in past decisions recognized</a:t>
            </a:r>
            <a:br>
              <a:rPr lang="en-US" sz="1550" dirty="0"/>
            </a:br>
            <a:r>
              <a:rPr lang="en-US" sz="1550" dirty="0"/>
              <a:t>the right of the state to exercise police power and impair</a:t>
            </a:r>
            <a:br>
              <a:rPr lang="en-US" sz="1550" dirty="0"/>
            </a:br>
            <a:r>
              <a:rPr lang="en-US" sz="1550" dirty="0"/>
              <a:t>contracts for a higher purpose	47</a:t>
            </a:r>
          </a:p>
          <a:p>
            <a:pPr marL="923925" indent="-457200">
              <a:buNone/>
              <a:tabLst>
                <a:tab pos="7994650" algn="r"/>
              </a:tabLst>
            </a:pPr>
            <a:r>
              <a:rPr lang="en-US" sz="1550" dirty="0"/>
              <a:t>E.	Current pension obligations of the state and certain local</a:t>
            </a:r>
            <a:br>
              <a:rPr lang="en-US" sz="1550" dirty="0"/>
            </a:br>
            <a:r>
              <a:rPr lang="en-US" sz="1550" dirty="0"/>
              <a:t>governments are not sustainable and affordable and</a:t>
            </a:r>
            <a:br>
              <a:rPr lang="en-US" sz="1550" dirty="0"/>
            </a:br>
            <a:r>
              <a:rPr lang="en-US" sz="1550" dirty="0"/>
              <a:t>threaten the provision of essential services and needed</a:t>
            </a:r>
            <a:br>
              <a:rPr lang="en-US" sz="1550" dirty="0"/>
            </a:br>
            <a:r>
              <a:rPr lang="en-US" sz="1550" dirty="0"/>
              <a:t>infrastructure improvements	48</a:t>
            </a:r>
          </a:p>
          <a:p>
            <a:pPr marL="923925" indent="-457200">
              <a:buNone/>
              <a:tabLst>
                <a:tab pos="7994650" algn="r"/>
              </a:tabLst>
            </a:pPr>
            <a:r>
              <a:rPr lang="en-US" sz="1550" dirty="0"/>
              <a:t>F.	If needed pension reforms in Illinois have failed or appear to</a:t>
            </a:r>
            <a:br>
              <a:rPr lang="en-US" sz="1550" dirty="0"/>
            </a:br>
            <a:r>
              <a:rPr lang="en-US" sz="1550" dirty="0"/>
              <a:t>be impossible, does it mean that public pension contractual</a:t>
            </a:r>
            <a:br>
              <a:rPr lang="en-US" sz="1550" dirty="0"/>
            </a:br>
            <a:r>
              <a:rPr lang="en-US" sz="1550" dirty="0"/>
              <a:t>obligations cannot be altered and the state and various local</a:t>
            </a:r>
            <a:br>
              <a:rPr lang="en-US" sz="1550" dirty="0"/>
            </a:br>
            <a:r>
              <a:rPr lang="en-US" sz="1550" dirty="0"/>
              <a:t>governments will suffer unbalanced budgets, deficits and the</a:t>
            </a:r>
            <a:br>
              <a:rPr lang="en-US" sz="1550" dirty="0"/>
            </a:br>
            <a:r>
              <a:rPr lang="en-US" sz="1550" dirty="0"/>
              <a:t>inability to fund necessary governmental services and</a:t>
            </a:r>
            <a:br>
              <a:rPr lang="en-US" sz="1550" dirty="0"/>
            </a:br>
            <a:r>
              <a:rPr lang="en-US" sz="1550" dirty="0"/>
              <a:t>infrastructure improvements?	54</a:t>
            </a:r>
          </a:p>
          <a:p>
            <a:pPr marL="923925" indent="-457200">
              <a:buNone/>
              <a:tabLst>
                <a:tab pos="7994650" algn="r"/>
              </a:tabLst>
            </a:pPr>
            <a:endParaRPr lang="en-US" altLang="en-US" sz="1550" dirty="0">
              <a:latin typeface="Arial" charset="0"/>
              <a:ea typeface="ＭＳ Ｐゴシック" charset="-128"/>
              <a:cs typeface="Helvetica" charset="0"/>
            </a:endParaRP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3</a:t>
            </a:fld>
            <a:endParaRPr lang="en-US" altLang="en-US" sz="1000" dirty="0">
              <a:solidFill>
                <a:srgbClr val="FFFFFF"/>
              </a:solidFill>
            </a:endParaRPr>
          </a:p>
        </p:txBody>
      </p:sp>
    </p:spTree>
    <p:extLst>
      <p:ext uri="{BB962C8B-B14F-4D97-AF65-F5344CB8AC3E}">
        <p14:creationId xmlns:p14="http://schemas.microsoft.com/office/powerpoint/2010/main" val="2673499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p:txBody>
          <a:bodyPr/>
          <a:lstStyle/>
          <a:p>
            <a:pPr marL="2052638" lvl="1" indent="-1592263">
              <a:spcBef>
                <a:spcPts val="432"/>
              </a:spcBef>
              <a:buFont typeface="Arial" pitchFamily="-105" charset="0"/>
              <a:buNone/>
              <a:tabLst>
                <a:tab pos="1766888" algn="l"/>
              </a:tabLst>
            </a:pPr>
            <a:r>
              <a:rPr lang="en-US" u="sng" dirty="0">
                <a:latin typeface="Arial" pitchFamily="-105" charset="0"/>
              </a:rPr>
              <a:t>Detroit</a:t>
            </a:r>
            <a:r>
              <a:rPr lang="en-US" dirty="0">
                <a:latin typeface="Arial" pitchFamily="-105" charset="0"/>
              </a:rPr>
              <a:t>	–	In rejecting a constitutional challenge to Chapter 9, the court held that pension benefits can be adjusted in Chapter 9 like any other debt obligation regardless of any state constitutional provisions. Further, while pension benefits can be cut, the plan must be fair and equitable. </a:t>
            </a:r>
            <a:r>
              <a:rPr lang="en-US" i="1" dirty="0">
                <a:latin typeface="Arial" pitchFamily="-105" charset="0"/>
              </a:rPr>
              <a:t>In re City of Detroit</a:t>
            </a:r>
            <a:r>
              <a:rPr lang="en-US" dirty="0">
                <a:latin typeface="Arial" pitchFamily="-105" charset="0"/>
              </a:rPr>
              <a:t>, 504 B.R. 191 (Bankr. E.D. Mich. 2013). This decision was made part of the Plan of Debt Adjustment and the appeal was resolved by settlement contained in the Plan.</a:t>
            </a:r>
          </a:p>
        </p:txBody>
      </p:sp>
      <p:sp>
        <p:nvSpPr>
          <p:cNvPr id="61443" name="Slide Number Placeholder 3"/>
          <p:cNvSpPr>
            <a:spLocks noGrp="1"/>
          </p:cNvSpPr>
          <p:nvPr>
            <p:ph type="sldNum" sz="quarter" idx="10"/>
          </p:nvPr>
        </p:nvSpPr>
        <p:spPr bwMode="auto">
          <a:noFill/>
          <a:ln>
            <a:miter lim="800000"/>
            <a:headEnd/>
            <a:tailEnd/>
          </a:ln>
        </p:spPr>
        <p:txBody>
          <a:bodyPr/>
          <a:lstStyle/>
          <a:p>
            <a:fld id="{1F4B7143-21ED-3347-A69A-6DABCC7D9AEF}" type="slidenum">
              <a:rPr lang="en-US" smtClean="0">
                <a:latin typeface="Arial" pitchFamily="-105" charset="0"/>
                <a:ea typeface="Helvetica" pitchFamily="-105" charset="0"/>
                <a:cs typeface="Helvetica" pitchFamily="-105" charset="0"/>
              </a:rPr>
              <a:pPr/>
              <a:t>39</a:t>
            </a:fld>
            <a:endParaRPr lang="en-US" dirty="0">
              <a:latin typeface="Arial" pitchFamily="-105" charset="0"/>
              <a:ea typeface="Helvetica" pitchFamily="-105" charset="0"/>
              <a:cs typeface="Helvetica" pitchFamily="-105" charset="0"/>
            </a:endParaRPr>
          </a:p>
        </p:txBody>
      </p:sp>
      <p:sp>
        <p:nvSpPr>
          <p:cNvPr id="7" name="Rectangle 4">
            <a:extLst>
              <a:ext uri="{FF2B5EF4-FFF2-40B4-BE49-F238E27FC236}">
                <a16:creationId xmlns:a16="http://schemas.microsoft.com/office/drawing/2014/main" id="{763C0C1A-DA88-654F-9AE9-AFC2EE6DCB88}"/>
              </a:ext>
            </a:extLst>
          </p:cNvPr>
          <p:cNvSpPr>
            <a:spLocks noGrp="1" noChangeArrowheads="1"/>
          </p:cNvSpPr>
          <p:nvPr>
            <p:ph type="title"/>
          </p:nvPr>
        </p:nvSpPr>
        <p:spPr>
          <a:xfrm>
            <a:off x="457200" y="274638"/>
            <a:ext cx="8229600" cy="1143000"/>
          </a:xfrm>
        </p:spPr>
        <p:txBody>
          <a:bodyPr/>
          <a:lstStyle/>
          <a:p>
            <a:pPr marL="523875" indent="-523875"/>
            <a:r>
              <a:rPr lang="en-US" sz="3400" dirty="0">
                <a:latin typeface="Arial" pitchFamily="-105" charset="0"/>
              </a:rPr>
              <a:t>II.	Municipal Insolvency and Chapter 9 Impairment of Pension Obligations</a:t>
            </a:r>
          </a:p>
        </p:txBody>
      </p:sp>
    </p:spTree>
    <p:extLst>
      <p:ext uri="{BB962C8B-B14F-4D97-AF65-F5344CB8AC3E}">
        <p14:creationId xmlns:p14="http://schemas.microsoft.com/office/powerpoint/2010/main" val="3583275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p:txBody>
          <a:bodyPr/>
          <a:lstStyle/>
          <a:p>
            <a:pPr marL="455613" indent="-455613">
              <a:spcBef>
                <a:spcPts val="432"/>
              </a:spcBef>
              <a:buFont typeface="Wingdings" pitchFamily="-105" charset="2"/>
              <a:buNone/>
            </a:pPr>
            <a:r>
              <a:rPr lang="en-US" sz="2000" dirty="0">
                <a:latin typeface="Arial" pitchFamily="-105" charset="0"/>
              </a:rPr>
              <a:t>D.	</a:t>
            </a:r>
            <a:r>
              <a:rPr lang="en-US" sz="2000" u="sng" dirty="0">
                <a:latin typeface="Arial" pitchFamily="-105" charset="0"/>
              </a:rPr>
              <a:t>But what do state and local governments do if they cannot file Chapter 9</a:t>
            </a:r>
            <a:r>
              <a:rPr lang="en-US" sz="2000" dirty="0">
                <a:latin typeface="Arial" pitchFamily="-105" charset="0"/>
              </a:rPr>
              <a:t>?</a:t>
            </a:r>
          </a:p>
          <a:p>
            <a:pPr marL="922338" lvl="1" indent="-461963">
              <a:spcBef>
                <a:spcPts val="432"/>
              </a:spcBef>
              <a:buNone/>
            </a:pPr>
            <a:r>
              <a:rPr lang="en-US" sz="1800" dirty="0">
                <a:latin typeface="Arial" pitchFamily="-105" charset="0"/>
              </a:rPr>
              <a:t>1.	Absent the use of recourse to Chapter 9, the ability of state courts to address underfunding is uncertain and probably unsatisfactory. Pension plans and provisions for employee benefits should be written to permit modification, especially in the case of dire necessity or hardship to the governmental body. Absent that provision permitting modification, there may be difficulty in obtaining court relief except for impairment permitted for a Higher Public Purpose. Further, state constitutional provisions may prohibit any reduction to the extent of earned benefits</a:t>
            </a:r>
            <a:endParaRPr lang="en-US" sz="1800" i="1" dirty="0">
              <a:latin typeface="Arial" pitchFamily="-105" charset="0"/>
            </a:endParaRPr>
          </a:p>
          <a:p>
            <a:pPr marL="922338" lvl="1" indent="-461963">
              <a:spcBef>
                <a:spcPts val="432"/>
              </a:spcBef>
              <a:buNone/>
            </a:pPr>
            <a:r>
              <a:rPr lang="en-US" sz="1800" i="1" dirty="0">
                <a:latin typeface="Arial" pitchFamily="-105" charset="0"/>
              </a:rPr>
              <a:t>2.	See</a:t>
            </a:r>
            <a:r>
              <a:rPr lang="en-US" sz="1800" dirty="0">
                <a:latin typeface="Arial" pitchFamily="-105" charset="0"/>
              </a:rPr>
              <a:t> U.S. Supreme Court precedent in </a:t>
            </a:r>
            <a:r>
              <a:rPr lang="en-US" sz="1800" i="1" dirty="0">
                <a:latin typeface="Arial" pitchFamily="-105" charset="0"/>
              </a:rPr>
              <a:t>U.S. Trust </a:t>
            </a:r>
            <a:r>
              <a:rPr lang="en-US" sz="1800" dirty="0">
                <a:latin typeface="Arial" pitchFamily="-105" charset="0"/>
              </a:rPr>
              <a:t>and </a:t>
            </a:r>
            <a:r>
              <a:rPr lang="en-US" sz="1800" i="1" dirty="0">
                <a:latin typeface="Arial" pitchFamily="-105" charset="0"/>
              </a:rPr>
              <a:t>Asbury Park</a:t>
            </a:r>
            <a:r>
              <a:rPr lang="en-US" sz="1800" dirty="0">
                <a:latin typeface="Arial" pitchFamily="-105" charset="0"/>
              </a:rPr>
              <a:t> cases to permit adjustment of pension obligations for a Higher Public Purpose – the survival of the government.</a:t>
            </a:r>
          </a:p>
        </p:txBody>
      </p:sp>
      <p:sp>
        <p:nvSpPr>
          <p:cNvPr id="62467" name="Slide Number Placeholder 3"/>
          <p:cNvSpPr>
            <a:spLocks noGrp="1"/>
          </p:cNvSpPr>
          <p:nvPr>
            <p:ph type="sldNum" sz="quarter" idx="10"/>
          </p:nvPr>
        </p:nvSpPr>
        <p:spPr bwMode="auto">
          <a:noFill/>
          <a:ln>
            <a:miter lim="800000"/>
            <a:headEnd/>
            <a:tailEnd/>
          </a:ln>
        </p:spPr>
        <p:txBody>
          <a:bodyPr/>
          <a:lstStyle/>
          <a:p>
            <a:fld id="{E945F3D9-7DD9-5249-926B-71ACB83DCB28}" type="slidenum">
              <a:rPr lang="en-US" smtClean="0">
                <a:latin typeface="Arial" pitchFamily="-105" charset="0"/>
                <a:ea typeface="Helvetica" pitchFamily="-105" charset="0"/>
                <a:cs typeface="Helvetica" pitchFamily="-105" charset="0"/>
              </a:rPr>
              <a:pPr/>
              <a:t>40</a:t>
            </a:fld>
            <a:endParaRPr lang="en-US" dirty="0">
              <a:latin typeface="Arial" pitchFamily="-105" charset="0"/>
              <a:ea typeface="Helvetica" pitchFamily="-105" charset="0"/>
              <a:cs typeface="Helvetica" pitchFamily="-105" charset="0"/>
            </a:endParaRPr>
          </a:p>
        </p:txBody>
      </p:sp>
      <p:sp>
        <p:nvSpPr>
          <p:cNvPr id="7" name="Rectangle 4">
            <a:extLst>
              <a:ext uri="{FF2B5EF4-FFF2-40B4-BE49-F238E27FC236}">
                <a16:creationId xmlns:a16="http://schemas.microsoft.com/office/drawing/2014/main" id="{5FC553D4-6B52-9949-BC37-B74C53CE1AFD}"/>
              </a:ext>
            </a:extLst>
          </p:cNvPr>
          <p:cNvSpPr>
            <a:spLocks noGrp="1" noChangeArrowheads="1"/>
          </p:cNvSpPr>
          <p:nvPr>
            <p:ph type="title"/>
          </p:nvPr>
        </p:nvSpPr>
        <p:spPr>
          <a:xfrm>
            <a:off x="457200" y="274638"/>
            <a:ext cx="8229600" cy="1143000"/>
          </a:xfrm>
        </p:spPr>
        <p:txBody>
          <a:bodyPr/>
          <a:lstStyle/>
          <a:p>
            <a:pPr marL="523875" indent="-523875"/>
            <a:r>
              <a:rPr lang="en-US" sz="3400" dirty="0">
                <a:latin typeface="Arial" pitchFamily="-105" charset="0"/>
              </a:rPr>
              <a:t>II.	Municipal Insolvency and Chapter 9 Impairment of Pension Obligations</a:t>
            </a:r>
          </a:p>
        </p:txBody>
      </p:sp>
    </p:spTree>
    <p:extLst>
      <p:ext uri="{BB962C8B-B14F-4D97-AF65-F5344CB8AC3E}">
        <p14:creationId xmlns:p14="http://schemas.microsoft.com/office/powerpoint/2010/main" val="1061213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574675" indent="-574675"/>
            <a:r>
              <a:rPr lang="en-US" sz="2700" cap="small" dirty="0"/>
              <a:t>III.	</a:t>
            </a:r>
            <a:r>
              <a:rPr lang="en-US" sz="2700" dirty="0"/>
              <a:t>Recent Illinois Supreme Court Decisions Elevate the Pension Protection Clause of the Illinois Constitution Above the Police Power</a:t>
            </a:r>
            <a:endParaRPr lang="en-US" altLang="en-US" sz="27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7938" indent="-7938">
              <a:spcBef>
                <a:spcPts val="432"/>
              </a:spcBef>
              <a:buNone/>
            </a:pPr>
            <a:r>
              <a:rPr lang="en-US" sz="2200" dirty="0"/>
              <a:t>In its 2008 Report on State of Illinois Constitutional Convention Fiscal Issues, the Civic Federation accurately predicted the recent crisis with respect to public pension benefits. The Civic Federation noted that, because pension benefits are perceived to be constitutionally guaranteed, there is little interest or incentive by employees to accept or support any changes to existing retirement systems.</a:t>
            </a:r>
            <a:endParaRPr lang="en-US" sz="2200" b="1" dirty="0"/>
          </a:p>
          <a:p>
            <a:pPr marL="461963" indent="-461963">
              <a:spcBef>
                <a:spcPts val="432"/>
              </a:spcBef>
              <a:buNone/>
            </a:pPr>
            <a:r>
              <a:rPr lang="en-US" sz="2000" dirty="0"/>
              <a:t>A.	</a:t>
            </a:r>
            <a:r>
              <a:rPr lang="en-US" sz="2000" u="sng" dirty="0"/>
              <a:t>The Kanerva case</a:t>
            </a:r>
            <a:r>
              <a:rPr lang="en-US" sz="2000" dirty="0"/>
              <a:t>. In </a:t>
            </a:r>
            <a:r>
              <a:rPr lang="en-US" sz="2000" i="1" dirty="0"/>
              <a:t>Kanerva vs. Weems</a:t>
            </a:r>
            <a:r>
              <a:rPr lang="en-US" sz="2000" dirty="0"/>
              <a:t>, 2014 IL 115811 (2014) (“Kanerva”), the court held that the state’s provision of health insurance premium subsidies for retirees is a benefit of membership in a pension or retirement system within the meaning of the Illinois Constitution Pension Protection Clause.</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41</a:t>
            </a:fld>
            <a:endParaRPr lang="en-US" altLang="en-US" sz="1000" dirty="0">
              <a:solidFill>
                <a:srgbClr val="FFFFFF"/>
              </a:solidFill>
            </a:endParaRPr>
          </a:p>
        </p:txBody>
      </p:sp>
    </p:spTree>
    <p:extLst>
      <p:ext uri="{BB962C8B-B14F-4D97-AF65-F5344CB8AC3E}">
        <p14:creationId xmlns:p14="http://schemas.microsoft.com/office/powerpoint/2010/main" val="1166286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574675" indent="-574675"/>
            <a:r>
              <a:rPr lang="en-US" sz="2700" cap="small" dirty="0"/>
              <a:t>III.	</a:t>
            </a:r>
            <a:r>
              <a:rPr lang="en-US" sz="2700" dirty="0"/>
              <a:t>Recent Illinois Supreme Court Decisions Elevate the Pension Protection Clause of the Illinois Constitution Above the Police Power</a:t>
            </a:r>
            <a:endParaRPr lang="en-US" altLang="en-US" sz="27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461963" indent="-461963">
              <a:spcBef>
                <a:spcPts val="432"/>
              </a:spcBef>
              <a:buNone/>
            </a:pPr>
            <a:r>
              <a:rPr lang="en-US" sz="2000" dirty="0"/>
              <a:t>B.	</a:t>
            </a:r>
            <a:r>
              <a:rPr lang="en-US" sz="2000" u="sng" dirty="0"/>
              <a:t>Illinois state pension reform legislation</a:t>
            </a:r>
            <a:r>
              <a:rPr lang="en-US" sz="2000" dirty="0"/>
              <a:t>. The following year, in the </a:t>
            </a:r>
            <a:r>
              <a:rPr lang="en-US" sz="2000" i="1" dirty="0"/>
              <a:t>In re Pension Reform Litigation</a:t>
            </a:r>
            <a:r>
              <a:rPr lang="en-US" sz="2000" dirty="0"/>
              <a:t>, 2015 IL 118585 (2015), the Illinois State Pension Reform Case, the Illinois Supreme Court clarified that pension benefit protections attach when the public employee is first employed and so the Pension Reform modifications and reduction provisions of the public act in question violated the Pension Protection Clause and were unconstitutional.</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42</a:t>
            </a:fld>
            <a:endParaRPr lang="en-US" altLang="en-US" sz="1000" dirty="0">
              <a:solidFill>
                <a:srgbClr val="FFFFFF"/>
              </a:solidFill>
            </a:endParaRPr>
          </a:p>
        </p:txBody>
      </p:sp>
    </p:spTree>
    <p:extLst>
      <p:ext uri="{BB962C8B-B14F-4D97-AF65-F5344CB8AC3E}">
        <p14:creationId xmlns:p14="http://schemas.microsoft.com/office/powerpoint/2010/main" val="73540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574675" indent="-574675"/>
            <a:r>
              <a:rPr lang="en-US" sz="2700" cap="small" dirty="0"/>
              <a:t>III.	</a:t>
            </a:r>
            <a:r>
              <a:rPr lang="en-US" sz="2700" dirty="0"/>
              <a:t>Recent Illinois Supreme Court Decisions Elevate the Pension Protection Clause of the Illinois Constitution Above the Police Power</a:t>
            </a:r>
            <a:endParaRPr lang="en-US" altLang="en-US" sz="27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461963" indent="-461963">
              <a:spcBef>
                <a:spcPts val="432"/>
              </a:spcBef>
              <a:buNone/>
            </a:pPr>
            <a:r>
              <a:rPr lang="en-US" sz="2000" dirty="0"/>
              <a:t>C.	</a:t>
            </a:r>
            <a:r>
              <a:rPr lang="en-US" sz="2000" u="sng" dirty="0"/>
              <a:t>City of Chicago pension reform litigation</a:t>
            </a:r>
            <a:r>
              <a:rPr lang="en-US" sz="2000" dirty="0"/>
              <a:t>. More recently, in </a:t>
            </a:r>
            <a:r>
              <a:rPr lang="en-US" sz="2000" i="1" dirty="0"/>
              <a:t>Jones vs. Municipal Employees Annuity and Benefit Fund of Chicago,</a:t>
            </a:r>
            <a:r>
              <a:rPr lang="en-US" sz="2000" dirty="0"/>
              <a:t> 2016 IL 119618 (2016), the City of Chicago Pension Reform Case, the Illinois Supreme Court, consistent with its earlier decisions, ruled that the annuity reducing provisions of a public act which amended the Illinois Pension Code as it pertains to certain City of Chicago pension funds contravened the Pension Protection Clause and that exigent circumstances were no justification for such reduction.</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43</a:t>
            </a:fld>
            <a:endParaRPr lang="en-US" altLang="en-US" sz="1000" dirty="0">
              <a:solidFill>
                <a:srgbClr val="FFFFFF"/>
              </a:solidFill>
            </a:endParaRPr>
          </a:p>
        </p:txBody>
      </p:sp>
    </p:spTree>
    <p:extLst>
      <p:ext uri="{BB962C8B-B14F-4D97-AF65-F5344CB8AC3E}">
        <p14:creationId xmlns:p14="http://schemas.microsoft.com/office/powerpoint/2010/main" val="408447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a:xfrm>
            <a:off x="457200" y="1600200"/>
            <a:ext cx="8229600" cy="4525963"/>
          </a:xfrm>
        </p:spPr>
        <p:txBody>
          <a:bodyPr/>
          <a:lstStyle/>
          <a:p>
            <a:pPr marL="461963" indent="-461963">
              <a:spcBef>
                <a:spcPts val="432"/>
              </a:spcBef>
              <a:buNone/>
            </a:pPr>
            <a:r>
              <a:rPr lang="en-US" sz="2000" dirty="0"/>
              <a:t>A.	</a:t>
            </a:r>
            <a:r>
              <a:rPr lang="en-US" sz="2000" u="sng" dirty="0"/>
              <a:t>The Contract Clause of the United States Constitution does not prevent the exercise of police power</a:t>
            </a:r>
            <a:r>
              <a:rPr lang="en-US" sz="2000" dirty="0"/>
              <a:t>:</a:t>
            </a:r>
          </a:p>
          <a:p>
            <a:pPr marL="917575" lvl="1" indent="-455613">
              <a:spcBef>
                <a:spcPts val="432"/>
              </a:spcBef>
              <a:buNone/>
            </a:pPr>
            <a:r>
              <a:rPr lang="en-US" sz="1650" dirty="0"/>
              <a:t>1.	</a:t>
            </a:r>
            <a:r>
              <a:rPr lang="en-US" sz="1650" u="sng" dirty="0"/>
              <a:t>In a government contractual relationship, the government does not surrender essential governmental powers</a:t>
            </a:r>
            <a:r>
              <a:rPr lang="en-US" sz="1650" dirty="0"/>
              <a:t>: For nearly 200 years, the United States Supreme Court has held that legislatures lack the power to “surrende[r] an essential attribute of [their] sovereignty” or “bargain away the police power of a State” </a:t>
            </a:r>
            <a:r>
              <a:rPr lang="en-US" sz="1650" i="1" dirty="0"/>
              <a:t>U.S. Trust Co. of N.Y. v. New Jersey</a:t>
            </a:r>
            <a:r>
              <a:rPr lang="en-US" sz="1650" dirty="0"/>
              <a:t>, 431 U.S. 1, 23 (1977) (quoting </a:t>
            </a:r>
            <a:r>
              <a:rPr lang="en-US" sz="1650" i="1" dirty="0"/>
              <a:t>Stone v. Mississippi</a:t>
            </a:r>
            <a:r>
              <a:rPr lang="en-US" sz="1650" dirty="0"/>
              <a:t>, 101 U.S. 814, 817 (1880)). As the U.S. Supreme Court explained in </a:t>
            </a:r>
            <a:r>
              <a:rPr lang="en-US" sz="1650" i="1" dirty="0"/>
              <a:t>Butchers’ Union Slaughter-House &amp; Live-Stock Landing Co. v. Crescent City Live-Stock Landing &amp; Slaughter-House Co.</a:t>
            </a:r>
            <a:r>
              <a:rPr lang="en-US" sz="1650" dirty="0"/>
              <a:t>, 111 U.S. 746, 751 (1884), “[t]he preservation of [the public health and morals] is so necessary to the best interests of social organization, that a wise policy forbids the legislative body to divest itself of the power to enact laws for the preservation of health and the repression of crime.”</a:t>
            </a:r>
          </a:p>
          <a:p>
            <a:pPr marL="917575" lvl="1" indent="-455613">
              <a:spcBef>
                <a:spcPts val="432"/>
              </a:spcBef>
              <a:buNone/>
            </a:pPr>
            <a:r>
              <a:rPr lang="en-US" sz="1650" dirty="0"/>
              <a:t>2.	</a:t>
            </a:r>
            <a:r>
              <a:rPr lang="en-US" sz="1650" u="sng" dirty="0"/>
              <a:t>The police power is paramount to any contractual rights and the implied reservation of the rights of government</a:t>
            </a:r>
            <a:r>
              <a:rPr lang="en-US" sz="1650" dirty="0"/>
              <a:t>.</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44</a:t>
            </a:fld>
            <a:endParaRPr lang="en-US" altLang="en-US" sz="1000" dirty="0">
              <a:solidFill>
                <a:srgbClr val="FFFFFF"/>
              </a:solidFill>
            </a:endParaRPr>
          </a:p>
        </p:txBody>
      </p:sp>
    </p:spTree>
    <p:extLst>
      <p:ext uri="{BB962C8B-B14F-4D97-AF65-F5344CB8AC3E}">
        <p14:creationId xmlns:p14="http://schemas.microsoft.com/office/powerpoint/2010/main" val="1225217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461963" indent="-461963">
              <a:spcBef>
                <a:spcPts val="432"/>
              </a:spcBef>
              <a:buNone/>
            </a:pPr>
            <a:r>
              <a:rPr lang="en-US" sz="2000" dirty="0"/>
              <a:t>B.	</a:t>
            </a:r>
            <a:r>
              <a:rPr lang="en-US" sz="2000" u="sng" dirty="0"/>
              <a:t>The United States Supreme Court recognizes balancing of interests as applied to the Contract Clause</a:t>
            </a:r>
            <a:r>
              <a:rPr lang="en-US" sz="2000" dirty="0"/>
              <a:t>:</a:t>
            </a:r>
          </a:p>
          <a:p>
            <a:pPr marL="917575" lvl="1" indent="-455613">
              <a:spcBef>
                <a:spcPts val="432"/>
              </a:spcBef>
              <a:buNone/>
            </a:pPr>
            <a:r>
              <a:rPr lang="en-US" sz="1800" dirty="0"/>
              <a:t>1.	</a:t>
            </a:r>
            <a:r>
              <a:rPr lang="en-US" sz="1800" i="1" dirty="0"/>
              <a:t>Homebuilding &amp; Loan Ass’n v. Blaisdell</a:t>
            </a:r>
            <a:r>
              <a:rPr lang="en-US" sz="1800" dirty="0"/>
              <a:t>, 290 U.S. 398 (1934) (“Blaisdell”), the United States Supreme Court upheld the Minnesota Mortgage Foreclosure Moratorium Law as a valid exercise of the police power, noting that the constitutional protection against the abrogation of contracts was qualified by the authority the state possesses to safeguard the vital interests of its people and that the legislature cannot bargain away the public health or the public morals.</a:t>
            </a:r>
          </a:p>
          <a:p>
            <a:pPr marL="917575" lvl="1" indent="-455613">
              <a:spcBef>
                <a:spcPts val="432"/>
              </a:spcBef>
              <a:buNone/>
            </a:pPr>
            <a:r>
              <a:rPr lang="en-US" sz="1800" dirty="0"/>
              <a:t>2.	Further, the economic interests of the state may justify the exercise of its continuing and dominant protective power notwithstanding any interference with contracts.</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45</a:t>
            </a:fld>
            <a:endParaRPr lang="en-US" altLang="en-US" sz="1000" dirty="0">
              <a:solidFill>
                <a:srgbClr val="FFFFFF"/>
              </a:solidFill>
            </a:endParaRPr>
          </a:p>
        </p:txBody>
      </p:sp>
    </p:spTree>
    <p:extLst>
      <p:ext uri="{BB962C8B-B14F-4D97-AF65-F5344CB8AC3E}">
        <p14:creationId xmlns:p14="http://schemas.microsoft.com/office/powerpoint/2010/main" val="3713066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917575" lvl="1" indent="-455613">
              <a:buNone/>
            </a:pPr>
            <a:r>
              <a:rPr lang="en-US" sz="1800" dirty="0"/>
              <a:t>3.	</a:t>
            </a:r>
            <a:r>
              <a:rPr lang="en-US" sz="1800" u="sng" dirty="0"/>
              <a:t>Importantly for this analysis, the </a:t>
            </a:r>
            <a:r>
              <a:rPr lang="en-US" sz="1800" i="1" u="sng" dirty="0"/>
              <a:t>Blaisdell</a:t>
            </a:r>
            <a:r>
              <a:rPr lang="en-US" sz="1800" u="sng" dirty="0"/>
              <a:t> court noted that there needs to be a </a:t>
            </a:r>
            <a:r>
              <a:rPr lang="en-US" sz="1800" i="1" u="sng" dirty="0"/>
              <a:t>rational compromise </a:t>
            </a:r>
            <a:r>
              <a:rPr lang="en-US" sz="1800" u="sng" dirty="0"/>
              <a:t>between individual rights and the public welfare</a:t>
            </a:r>
            <a:r>
              <a:rPr lang="en-US" sz="1800" dirty="0"/>
              <a:t>. It articulated the conditions that justify interference with contractual rights, including: (1) an emergency is present, (2) the legislation is addressed to a legitimate end, (3) the relief afforded is of a character appropriate to the emergency and (4) the conditions do not appear to be unreasonable. </a:t>
            </a:r>
            <a:r>
              <a:rPr lang="en-US" sz="1800" i="1" dirty="0"/>
              <a:t>Id.</a:t>
            </a:r>
            <a:r>
              <a:rPr lang="en-US" sz="1800" dirty="0"/>
              <a:t> at 444.</a:t>
            </a:r>
          </a:p>
          <a:p>
            <a:pPr marL="917575" lvl="1" indent="-455613">
              <a:buNone/>
            </a:pPr>
            <a:r>
              <a:rPr lang="en-US" sz="1800" dirty="0"/>
              <a:t>4.	</a:t>
            </a:r>
            <a:r>
              <a:rPr lang="en-US" sz="1800" u="sng" dirty="0"/>
              <a:t>U.S. Supreme Court cases support impairment of pension benefits for a </a:t>
            </a:r>
            <a:r>
              <a:rPr lang="en-US" sz="1800" u="sng" dirty="0">
                <a:latin typeface="Arial" pitchFamily="-105" charset="0"/>
              </a:rPr>
              <a:t>Higher Public Purpose</a:t>
            </a:r>
            <a:r>
              <a:rPr lang="en-US" sz="1800" u="sng" dirty="0"/>
              <a:t> – General welfare of citizens</a:t>
            </a:r>
            <a:r>
              <a:rPr lang="en-US" sz="1800" dirty="0"/>
              <a:t>: The wisdom of the above-cited United States Supreme Court cases should reinforce the appropriate interpretation of the Pension Protection Clause that unaffordable pension benefits whose funding would interfere with the appropriate funding of governmental services and infrastructure must be reasonably adjusted for the sake of all concerned.</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46</a:t>
            </a:fld>
            <a:endParaRPr lang="en-US" altLang="en-US" sz="1000" dirty="0">
              <a:solidFill>
                <a:srgbClr val="FFFFFF"/>
              </a:solidFill>
            </a:endParaRPr>
          </a:p>
        </p:txBody>
      </p:sp>
    </p:spTree>
    <p:extLst>
      <p:ext uri="{BB962C8B-B14F-4D97-AF65-F5344CB8AC3E}">
        <p14:creationId xmlns:p14="http://schemas.microsoft.com/office/powerpoint/2010/main" val="2970639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461963" indent="-461963">
              <a:spcBef>
                <a:spcPts val="432"/>
              </a:spcBef>
              <a:buNone/>
            </a:pPr>
            <a:r>
              <a:rPr lang="en-US" sz="2000" dirty="0"/>
              <a:t>C.	</a:t>
            </a:r>
            <a:r>
              <a:rPr lang="en-US" sz="2000" u="sng" dirty="0"/>
              <a:t>The recent Illinois Pension Clause decisions fail to apply the test of the United States Supreme Court to the contractual right created by the Illinois Pension Protection Clause</a:t>
            </a:r>
            <a:r>
              <a:rPr lang="en-US" sz="2000" dirty="0"/>
              <a:t>.</a:t>
            </a:r>
          </a:p>
          <a:p>
            <a:pPr marL="461963" indent="-461963">
              <a:spcBef>
                <a:spcPts val="432"/>
              </a:spcBef>
              <a:buNone/>
            </a:pPr>
            <a:r>
              <a:rPr lang="en-US" sz="2000" dirty="0"/>
              <a:t>D.	</a:t>
            </a:r>
            <a:r>
              <a:rPr lang="en-US" sz="2000" u="sng" dirty="0"/>
              <a:t>The Illinois Supreme Court has in past decisions recognized the right of the state to exercise police power and impair contracts for a higher purpose</a:t>
            </a:r>
            <a:r>
              <a:rPr lang="en-US" sz="2000" dirty="0"/>
              <a:t>: The Illinois Supreme Court has held that “the contract clause does not immunize contractual obligations from every conceivable kind of impairment </a:t>
            </a:r>
            <a:r>
              <a:rPr lang="en-US" sz="2000" i="1" dirty="0"/>
              <a:t>or from the effect of a reasonable exercise by the States of their police power</a:t>
            </a:r>
            <a:r>
              <a:rPr lang="en-US" sz="2000" dirty="0"/>
              <a:t>.” </a:t>
            </a:r>
            <a:r>
              <a:rPr lang="en-US" sz="2000" i="1" dirty="0"/>
              <a:t>George D. Hardin, Inc. v. Vill. Of Mount Prospect</a:t>
            </a:r>
            <a:r>
              <a:rPr lang="en-US" sz="2000" dirty="0"/>
              <a:t>, 99 Ill.2d 96, 102 (1983) (emphasis added).</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47</a:t>
            </a:fld>
            <a:endParaRPr lang="en-US" altLang="en-US" sz="1000" dirty="0">
              <a:solidFill>
                <a:srgbClr val="FFFFFF"/>
              </a:solidFill>
            </a:endParaRPr>
          </a:p>
        </p:txBody>
      </p:sp>
    </p:spTree>
    <p:extLst>
      <p:ext uri="{BB962C8B-B14F-4D97-AF65-F5344CB8AC3E}">
        <p14:creationId xmlns:p14="http://schemas.microsoft.com/office/powerpoint/2010/main" val="1446533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461963" indent="-461963">
              <a:spcBef>
                <a:spcPts val="432"/>
              </a:spcBef>
              <a:buNone/>
            </a:pPr>
            <a:r>
              <a:rPr lang="en-US" sz="1900" dirty="0"/>
              <a:t>E.	</a:t>
            </a:r>
            <a:r>
              <a:rPr lang="en-US" sz="1900" u="sng" dirty="0"/>
              <a:t>Current pension obligations of the state and certain local governments are not sustainable and affordable and threaten the provision of essential services and needed infrastructure improvements</a:t>
            </a:r>
            <a:r>
              <a:rPr lang="en-US" sz="1900" dirty="0"/>
              <a:t>:</a:t>
            </a:r>
          </a:p>
          <a:p>
            <a:pPr marL="917575" lvl="1" indent="-455613">
              <a:spcBef>
                <a:spcPts val="432"/>
              </a:spcBef>
              <a:buNone/>
            </a:pPr>
            <a:r>
              <a:rPr lang="en-US" sz="1800" dirty="0"/>
              <a:t>1.	</a:t>
            </a:r>
            <a:r>
              <a:rPr lang="en-US" sz="1800" u="sng" dirty="0"/>
              <a:t>State of Illinois public pension burden</a:t>
            </a:r>
            <a:r>
              <a:rPr lang="en-US" sz="1800" dirty="0"/>
              <a:t>:</a:t>
            </a:r>
          </a:p>
          <a:p>
            <a:pPr marL="1149350" lvl="2" indent="-231775">
              <a:spcBef>
                <a:spcPts val="432"/>
              </a:spcBef>
            </a:pPr>
            <a:r>
              <a:rPr lang="en-US" sz="1700" dirty="0"/>
              <a:t>Pension contribution from general funds more than quadrupled to $6.9 billion in FY2017 from $1.6 billion in FY2008 and are expected to increase to $7.0 billion in FY2018 or approaching 23% of the general fund revenues in FY2018.</a:t>
            </a:r>
          </a:p>
          <a:p>
            <a:pPr marL="1149350" lvl="2" indent="-231775">
              <a:spcBef>
                <a:spcPts val="432"/>
              </a:spcBef>
            </a:pPr>
            <a:r>
              <a:rPr lang="en-US" sz="1700" dirty="0"/>
              <a:t>The State of Illinois unpaid bills reached $6.997 billion by FY2016 and were, as of the end of FY2017, approximately $14.7 billion.</a:t>
            </a:r>
          </a:p>
          <a:p>
            <a:pPr marL="1149350" lvl="2" indent="-231775">
              <a:spcBef>
                <a:spcPts val="432"/>
              </a:spcBef>
            </a:pPr>
            <a:r>
              <a:rPr lang="en-US" sz="1700" dirty="0"/>
              <a:t>According to the Civic Federation, by the end of FY2016 the State of Illinois unfunded liability had grown to $129.1 billion based on the market value of assets and funded ratio about 40%, which is one of the lowest among the states. (As noted earlier in 2000, Illinois state pension funding had a funded ratio of 74.7% and an unfunded liability of $15.569 billion.)</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48</a:t>
            </a:fld>
            <a:endParaRPr lang="en-US" altLang="en-US" sz="1000" dirty="0">
              <a:solidFill>
                <a:srgbClr val="FFFFFF"/>
              </a:solidFill>
            </a:endParaRPr>
          </a:p>
        </p:txBody>
      </p:sp>
    </p:spTree>
    <p:extLst>
      <p:ext uri="{BB962C8B-B14F-4D97-AF65-F5344CB8AC3E}">
        <p14:creationId xmlns:p14="http://schemas.microsoft.com/office/powerpoint/2010/main" val="137399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Table of Contents</a:t>
            </a:r>
          </a:p>
        </p:txBody>
      </p:sp>
      <p:sp>
        <p:nvSpPr>
          <p:cNvPr id="21506" name="Content Placeholder 12"/>
          <p:cNvSpPr>
            <a:spLocks noGrp="1"/>
          </p:cNvSpPr>
          <p:nvPr>
            <p:ph idx="1"/>
          </p:nvPr>
        </p:nvSpPr>
        <p:spPr/>
        <p:txBody>
          <a:bodyPr/>
          <a:lstStyle/>
          <a:p>
            <a:pPr marL="466725" indent="-447675">
              <a:buNone/>
              <a:tabLst>
                <a:tab pos="7994650" algn="r"/>
              </a:tabLst>
            </a:pPr>
            <a:r>
              <a:rPr lang="en-US" sz="1600" cap="small" dirty="0"/>
              <a:t>V.	</a:t>
            </a:r>
            <a:r>
              <a:rPr lang="en-US" sz="1600" dirty="0"/>
              <a:t>Amendment to the Illinois Constitution May Not Be the Politically</a:t>
            </a:r>
            <a:br>
              <a:rPr lang="en-US" sz="1600" dirty="0"/>
            </a:br>
            <a:r>
              <a:rPr lang="en-US" sz="1600" dirty="0"/>
              <a:t>Most Likely Approach to the Problem of Resolving Illinois</a:t>
            </a:r>
            <a:br>
              <a:rPr lang="en-US" sz="1600" dirty="0"/>
            </a:br>
            <a:r>
              <a:rPr lang="en-US" sz="1600" dirty="0"/>
              <a:t>Public Pensions	58</a:t>
            </a:r>
          </a:p>
          <a:p>
            <a:pPr marL="923925" indent="-457200">
              <a:buNone/>
              <a:tabLst>
                <a:tab pos="7994650" algn="r"/>
              </a:tabLst>
            </a:pPr>
            <a:r>
              <a:rPr lang="en-US" sz="1600" dirty="0"/>
              <a:t>A.	The provisions of the Illinois Constitution regarding constitutional</a:t>
            </a:r>
            <a:br>
              <a:rPr lang="en-US" sz="1600" dirty="0"/>
            </a:br>
            <a:r>
              <a:rPr lang="en-US" sz="1600" dirty="0"/>
              <a:t>revision will be difficult to satisfy	58</a:t>
            </a:r>
          </a:p>
          <a:p>
            <a:pPr marL="923925" indent="-457200">
              <a:buNone/>
              <a:tabLst>
                <a:tab pos="7994650" algn="r"/>
              </a:tabLst>
            </a:pPr>
            <a:r>
              <a:rPr lang="en-US" sz="1600" dirty="0"/>
              <a:t>B.	Amendment of the Illinois Pension Protection Clause can only be</a:t>
            </a:r>
            <a:br>
              <a:rPr lang="en-US" sz="1600" dirty="0"/>
            </a:br>
            <a:r>
              <a:rPr lang="en-US" sz="1600" dirty="0"/>
              <a:t>done by constitutional convention or legislative action alternatives	59</a:t>
            </a:r>
          </a:p>
          <a:p>
            <a:pPr marL="923925" indent="-457200">
              <a:buNone/>
              <a:tabLst>
                <a:tab pos="7994650" algn="r"/>
              </a:tabLst>
            </a:pPr>
            <a:r>
              <a:rPr lang="en-US" sz="1600" dirty="0"/>
              <a:t>C.	There are few precedents available from states with constitutional</a:t>
            </a:r>
            <a:br>
              <a:rPr lang="en-US" sz="1600" dirty="0"/>
            </a:br>
            <a:r>
              <a:rPr lang="en-US" sz="1600" dirty="0"/>
              <a:t>provisions protecting pensions to guide any proposed</a:t>
            </a:r>
            <a:br>
              <a:rPr lang="en-US" sz="1600" dirty="0"/>
            </a:br>
            <a:r>
              <a:rPr lang="en-US" sz="1600" dirty="0"/>
              <a:t>constitutional amendment	59</a:t>
            </a:r>
          </a:p>
          <a:p>
            <a:pPr marL="923925" indent="-457200">
              <a:buNone/>
              <a:tabLst>
                <a:tab pos="7994650" algn="r"/>
              </a:tabLst>
            </a:pPr>
            <a:r>
              <a:rPr lang="en-US" sz="1600" dirty="0"/>
              <a:t>D.	Model Guidelines for a constitutional amendment or legislative</a:t>
            </a:r>
            <a:br>
              <a:rPr lang="en-US" sz="1600" dirty="0"/>
            </a:br>
            <a:r>
              <a:rPr lang="en-US" sz="1600" dirty="0"/>
              <a:t>public pension funding policy where state constitutional and</a:t>
            </a:r>
            <a:br>
              <a:rPr lang="en-US" sz="1600" dirty="0"/>
            </a:br>
            <a:r>
              <a:rPr lang="en-US" sz="1600" dirty="0"/>
              <a:t>statutory provisions and court rulings appear to prohibit or impair</a:t>
            </a:r>
            <a:br>
              <a:rPr lang="en-US" sz="1600" dirty="0"/>
            </a:br>
            <a:r>
              <a:rPr lang="en-US" sz="1600" dirty="0"/>
              <a:t>needed pension reform	59</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4</a:t>
            </a:fld>
            <a:endParaRPr lang="en-US" altLang="en-US" sz="1000" dirty="0">
              <a:solidFill>
                <a:srgbClr val="FFFFFF"/>
              </a:solidFill>
            </a:endParaRPr>
          </a:p>
        </p:txBody>
      </p:sp>
    </p:spTree>
    <p:extLst>
      <p:ext uri="{BB962C8B-B14F-4D97-AF65-F5344CB8AC3E}">
        <p14:creationId xmlns:p14="http://schemas.microsoft.com/office/powerpoint/2010/main" val="2294494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917575" lvl="1" indent="-455613">
              <a:spcBef>
                <a:spcPts val="432"/>
              </a:spcBef>
              <a:buNone/>
            </a:pPr>
            <a:r>
              <a:rPr lang="en-US" sz="1800" dirty="0"/>
              <a:t>2.	</a:t>
            </a:r>
            <a:r>
              <a:rPr lang="en-US" sz="1800" u="sng" dirty="0"/>
              <a:t>Public pension obligations demand too large a percentage of the State of Illinois’ General Fund</a:t>
            </a:r>
            <a:r>
              <a:rPr lang="en-US" sz="1800" dirty="0"/>
              <a:t>:</a:t>
            </a:r>
          </a:p>
          <a:p>
            <a:pPr marL="1150938" lvl="2">
              <a:spcBef>
                <a:spcPts val="432"/>
              </a:spcBef>
            </a:pPr>
            <a:r>
              <a:rPr lang="en-US" sz="1700" dirty="0"/>
              <a:t>Michael Cembalest of J.P. Morgan Asset Management, in his 2018 Report, calculated that approximately 51% of Illinois’ state revenue collected over the next 30-year period would be required to pay (a) interest on bonded debt, and the state’s share of (b) defined benefit plan actuarial required contributions (ARC), (c) retiree health care costs, and (d) defined contribution plan expenses with level payments and a 6% pension investment return.</a:t>
            </a:r>
          </a:p>
          <a:p>
            <a:pPr marL="1150938" lvl="2">
              <a:spcBef>
                <a:spcPts val="432"/>
              </a:spcBef>
            </a:pPr>
            <a:r>
              <a:rPr lang="en-US" sz="1700" dirty="0"/>
              <a:t>This is a clear demonstration of crowding out needed funding of governmental services.</a:t>
            </a:r>
          </a:p>
          <a:p>
            <a:pPr marL="1150938" lvl="2">
              <a:spcBef>
                <a:spcPts val="432"/>
              </a:spcBef>
            </a:pPr>
            <a:r>
              <a:rPr lang="en-US" sz="1700" dirty="0"/>
              <a:t>Only twelve other states have 15% or more of state revenues collected being used for pension-related obligations, and only six states, including Illinois, are above 25%. Illinois had the highest percentage of revenues collected required to pay pension underfunding obligations at approximately 51% of state revenues collected over a 30-year period.</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49</a:t>
            </a:fld>
            <a:endParaRPr lang="en-US" altLang="en-US" sz="1000" dirty="0">
              <a:solidFill>
                <a:srgbClr val="FFFFFF"/>
              </a:solidFill>
            </a:endParaRPr>
          </a:p>
        </p:txBody>
      </p:sp>
    </p:spTree>
    <p:extLst>
      <p:ext uri="{BB962C8B-B14F-4D97-AF65-F5344CB8AC3E}">
        <p14:creationId xmlns:p14="http://schemas.microsoft.com/office/powerpoint/2010/main" val="835327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B6A153-D567-D045-8264-6C4278E41F64}"/>
              </a:ext>
            </a:extLst>
          </p:cNvPr>
          <p:cNvSpPr>
            <a:spLocks noGrp="1"/>
          </p:cNvSpPr>
          <p:nvPr>
            <p:ph type="sldNum" sz="quarter" idx="10"/>
          </p:nvPr>
        </p:nvSpPr>
        <p:spPr/>
        <p:txBody>
          <a:bodyPr/>
          <a:lstStyle/>
          <a:p>
            <a:pPr>
              <a:defRPr/>
            </a:pPr>
            <a:fld id="{7B7B7820-71BC-D745-8E29-FE5845215BEB}" type="slidenum">
              <a:rPr lang="en-US" altLang="en-US" smtClean="0"/>
              <a:pPr>
                <a:defRPr/>
              </a:pPr>
              <a:t>50</a:t>
            </a:fld>
            <a:endParaRPr lang="en-US" altLang="en-US" dirty="0"/>
          </a:p>
        </p:txBody>
      </p:sp>
      <p:sp>
        <p:nvSpPr>
          <p:cNvPr id="6" name="Title 11">
            <a:extLst>
              <a:ext uri="{FF2B5EF4-FFF2-40B4-BE49-F238E27FC236}">
                <a16:creationId xmlns:a16="http://schemas.microsoft.com/office/drawing/2014/main" id="{80292301-82AF-D44B-9C39-C34F3CB8450E}"/>
              </a:ext>
            </a:extLst>
          </p:cNvPr>
          <p:cNvSpPr>
            <a:spLocks noGrp="1"/>
          </p:cNvSpPr>
          <p:nvPr>
            <p:ph type="title"/>
          </p:nvPr>
        </p:nvSpPr>
        <p:spPr>
          <a:xfrm>
            <a:off x="457200" y="274638"/>
            <a:ext cx="8229600" cy="1143000"/>
          </a:xfrm>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pic>
        <p:nvPicPr>
          <p:cNvPr id="7" name="Picture 6">
            <a:extLst>
              <a:ext uri="{FF2B5EF4-FFF2-40B4-BE49-F238E27FC236}">
                <a16:creationId xmlns:a16="http://schemas.microsoft.com/office/drawing/2014/main" id="{D151854C-4EE4-1D4A-BA0D-6B1EE5A13234}"/>
              </a:ext>
            </a:extLst>
          </p:cNvPr>
          <p:cNvPicPr>
            <a:picLocks noChangeAspect="1"/>
          </p:cNvPicPr>
          <p:nvPr/>
        </p:nvPicPr>
        <p:blipFill>
          <a:blip r:embed="rId2"/>
          <a:stretch>
            <a:fillRect/>
          </a:stretch>
        </p:blipFill>
        <p:spPr>
          <a:xfrm>
            <a:off x="457200" y="1600201"/>
            <a:ext cx="8229600" cy="4438017"/>
          </a:xfrm>
          <a:prstGeom prst="rect">
            <a:avLst/>
          </a:prstGeom>
        </p:spPr>
      </p:pic>
    </p:spTree>
    <p:extLst>
      <p:ext uri="{BB962C8B-B14F-4D97-AF65-F5344CB8AC3E}">
        <p14:creationId xmlns:p14="http://schemas.microsoft.com/office/powerpoint/2010/main" val="4039682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917575" lvl="1" indent="-455613">
              <a:buNone/>
            </a:pPr>
            <a:r>
              <a:rPr lang="en-US" sz="1800" dirty="0"/>
              <a:t>3.	</a:t>
            </a:r>
            <a:r>
              <a:rPr lang="en-US" sz="1800" u="sng" dirty="0"/>
              <a:t>The State of Illinois public pension problem has a long history</a:t>
            </a:r>
            <a:r>
              <a:rPr lang="en-US" sz="1800" dirty="0"/>
              <a:t>:</a:t>
            </a:r>
          </a:p>
          <a:p>
            <a:pPr marL="1150938" lvl="2"/>
            <a:r>
              <a:rPr lang="en-US" sz="1800" dirty="0"/>
              <a:t>In 1995, when the state enacted previous pension reform legislation, the unfunded pension obligation for the State of Illinois was $19.8 billion. There has been a 650% increase in the unfunded pension obligations over the last 20 years to $129.8 billion.</a:t>
            </a:r>
          </a:p>
          <a:p>
            <a:pPr marL="1150938" lvl="2"/>
            <a:r>
              <a:rPr lang="en-US" sz="1800" dirty="0"/>
              <a:t>The unfunded pension fund liabilities for the state’s pension plans of $129.8 billion as of FY2016 is approximately 333% of the State of Illinois general fund revenues for FY2016.</a:t>
            </a:r>
          </a:p>
          <a:p>
            <a:pPr marL="1150938" lvl="2"/>
            <a:r>
              <a:rPr lang="en-US" sz="1800" dirty="0"/>
              <a:t>Pension obligations being underfunded by 100% to 200% of annual revenues collected by government is a very difficult challenge but underfunding exceeding 300% of a government’s annual revenues collected is fatal to government services and clearly unaffordable and unsustainable.</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51</a:t>
            </a:fld>
            <a:endParaRPr lang="en-US" altLang="en-US" sz="1000" dirty="0">
              <a:solidFill>
                <a:srgbClr val="FFFFFF"/>
              </a:solidFill>
            </a:endParaRPr>
          </a:p>
        </p:txBody>
      </p:sp>
    </p:spTree>
    <p:extLst>
      <p:ext uri="{BB962C8B-B14F-4D97-AF65-F5344CB8AC3E}">
        <p14:creationId xmlns:p14="http://schemas.microsoft.com/office/powerpoint/2010/main" val="362282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917575" lvl="1" indent="-455613">
              <a:buNone/>
            </a:pPr>
            <a:r>
              <a:rPr lang="en-US" sz="1800" dirty="0"/>
              <a:t>4.	</a:t>
            </a:r>
            <a:r>
              <a:rPr lang="en-US" sz="1800" u="sng" dirty="0"/>
              <a:t>There does not appear to be the ability to fully fund pension and fund essential services and needed infrastructure improvements</a:t>
            </a:r>
            <a:r>
              <a:rPr lang="en-US" sz="1800" dirty="0"/>
              <a:t>:</a:t>
            </a:r>
          </a:p>
          <a:p>
            <a:pPr marL="1150938" lvl="2"/>
            <a:r>
              <a:rPr lang="en-US" sz="1800" dirty="0"/>
              <a:t>The Wirepoints Report on Illinois public pension situation noted:</a:t>
            </a:r>
          </a:p>
          <a:p>
            <a:pPr marL="1371600" lvl="3" indent="-222250"/>
            <a:r>
              <a:rPr lang="en-US" sz="1600" dirty="0"/>
              <a:t>Illinois household income has grown by 111% over the last 30 years, promised pension benefits have gown 1,061%.</a:t>
            </a:r>
          </a:p>
          <a:p>
            <a:pPr marL="1371600" lvl="3" indent="-222250"/>
            <a:r>
              <a:rPr lang="en-US" sz="1600" dirty="0"/>
              <a:t>Illinois has contributed $24 billion more to pensions than the original 1994 Edgar ramp required for the period up to 2018.</a:t>
            </a:r>
          </a:p>
          <a:p>
            <a:pPr marL="1371600" lvl="3" indent="-222250"/>
            <a:r>
              <a:rPr lang="en-US" sz="1600" dirty="0"/>
              <a:t>Illinois has the third highest in the nation growth of accrual of pension obligations between 2003 and 2015 namely 7.5% with the two higher ones being New Hampshire and New Jersey at 7.8%. At the same time, Illinois total pension assets grew at only 5.9%.</a:t>
            </a:r>
          </a:p>
          <a:p>
            <a:pPr marL="1371600" lvl="3" indent="-222250"/>
            <a:r>
              <a:rPr lang="en-US" sz="1600" dirty="0"/>
              <a:t>Illinois pension benefits for its five state pension plans grew at 8.8% since 1987. (Report at 22). In addition, the Report asserts that there would have been no crisis or underfunding issue if pension benefits had grown at 5.4% since 1987.</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52</a:t>
            </a:fld>
            <a:endParaRPr lang="en-US" altLang="en-US" sz="1000" dirty="0">
              <a:solidFill>
                <a:srgbClr val="FFFFFF"/>
              </a:solidFill>
            </a:endParaRPr>
          </a:p>
        </p:txBody>
      </p:sp>
    </p:spTree>
    <p:extLst>
      <p:ext uri="{BB962C8B-B14F-4D97-AF65-F5344CB8AC3E}">
        <p14:creationId xmlns:p14="http://schemas.microsoft.com/office/powerpoint/2010/main" val="352717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1149350" lvl="2" indent="-223838"/>
            <a:r>
              <a:rPr lang="en-US" sz="1800" dirty="0"/>
              <a:t>Truth in Accounting has a long history of noting the question of sustainability and affordability of pension liabilities for Illinois and Chicago.</a:t>
            </a:r>
          </a:p>
          <a:p>
            <a:pPr marL="1149350" lvl="2" indent="-223838"/>
            <a:r>
              <a:rPr lang="en-US" sz="1800" dirty="0"/>
              <a:t>Truth in Accounting’s (“TIA”) most recent report on the financial state of the states report the financial health of Illinois is 48</a:t>
            </a:r>
            <a:r>
              <a:rPr lang="en-US" sz="1800" baseline="30000" dirty="0"/>
              <a:t>th</a:t>
            </a:r>
            <a:r>
              <a:rPr lang="en-US" sz="1800" dirty="0"/>
              <a:t>, just above New Jersey and Connecticut. TIA notes the money needed to pay Illinois bills is $216.1 billion, a burden per tax payer of $50,800. The states fiscal health has declined each year since 2009 with its taxpayer burden increasing $21,700 during that time.</a:t>
            </a:r>
          </a:p>
          <a:p>
            <a:pPr marL="1149350" lvl="2" indent="-223838"/>
            <a:r>
              <a:rPr lang="en-US" sz="1800" dirty="0"/>
              <a:t>TIA, on October 30, 2018, released a report on the fiscal health of the three largest cities in the U.S.A. Chicago, according to TIA, burden per taxpayer of $36,000 to pay debt of $32.5 billion. The City of New York has a burden per taxpayer of $64,100 needed to pay bills of $185.5 billion and Los Angeles has a burden per taxpayer of $6,000 needed to pay bills of $7.7 billion.</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53</a:t>
            </a:fld>
            <a:endParaRPr lang="en-US" altLang="en-US" sz="1000" dirty="0">
              <a:solidFill>
                <a:srgbClr val="FFFFFF"/>
              </a:solidFill>
            </a:endParaRPr>
          </a:p>
        </p:txBody>
      </p:sp>
    </p:spTree>
    <p:extLst>
      <p:ext uri="{BB962C8B-B14F-4D97-AF65-F5344CB8AC3E}">
        <p14:creationId xmlns:p14="http://schemas.microsoft.com/office/powerpoint/2010/main" val="1107204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a:xfrm>
            <a:off x="533400" y="1600200"/>
            <a:ext cx="8229600" cy="4525963"/>
          </a:xfrm>
        </p:spPr>
        <p:txBody>
          <a:bodyPr/>
          <a:lstStyle/>
          <a:p>
            <a:pPr marL="461963" indent="-461963">
              <a:spcBef>
                <a:spcPts val="432"/>
              </a:spcBef>
              <a:buNone/>
            </a:pPr>
            <a:r>
              <a:rPr lang="en-US" sz="2000" dirty="0"/>
              <a:t>F.	</a:t>
            </a:r>
            <a:r>
              <a:rPr lang="en-US" sz="2000" u="sng" dirty="0"/>
              <a:t>If needed pension reforms in Illinois have failed or appear to be impossible, does it mean that public pension contractual obligations cannot be altered and the state and various local governments will suffer unbalanced budgets, deficits and the inability to fund necessary governmental services and infrastructure improvements</a:t>
            </a:r>
            <a:r>
              <a:rPr lang="en-US" sz="2000" dirty="0"/>
              <a:t>? No, that is not necessarily the result:</a:t>
            </a:r>
          </a:p>
          <a:p>
            <a:pPr marL="917575" lvl="1" indent="-455613">
              <a:spcBef>
                <a:spcPts val="432"/>
              </a:spcBef>
              <a:buNone/>
            </a:pPr>
            <a:r>
              <a:rPr lang="en-US" sz="1800" dirty="0"/>
              <a:t>1.	The essential mission of government is to provide needed governmental services and infrastructure improvements at an acceptable level for the heal, safety and welfare of its citizens.</a:t>
            </a:r>
          </a:p>
          <a:p>
            <a:pPr marL="917575" lvl="1" indent="-455613">
              <a:spcBef>
                <a:spcPts val="432"/>
              </a:spcBef>
              <a:buNone/>
            </a:pPr>
            <a:r>
              <a:rPr lang="en-US" sz="1800" dirty="0"/>
              <a:t>2.	The U.S. Supreme Court rulings permit impairment of contracts for a </a:t>
            </a:r>
            <a:r>
              <a:rPr lang="en-US" sz="1800" dirty="0">
                <a:latin typeface="Arial" pitchFamily="-105" charset="0"/>
              </a:rPr>
              <a:t>Higher Public Purpose</a:t>
            </a:r>
            <a:r>
              <a:rPr lang="en-US" sz="1800" dirty="0"/>
              <a:t> such as modifying public pension contracts for the public health, safety and welfare of citizens and to allow sufficient funds to pay for needed essential services and infrastructure improvements</a:t>
            </a:r>
            <a:r>
              <a:rPr lang="en-US" dirty="0"/>
              <a:t>.</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54</a:t>
            </a:fld>
            <a:endParaRPr lang="en-US" altLang="en-US" sz="1000" dirty="0">
              <a:solidFill>
                <a:srgbClr val="FFFFFF"/>
              </a:solidFill>
            </a:endParaRPr>
          </a:p>
        </p:txBody>
      </p:sp>
    </p:spTree>
    <p:extLst>
      <p:ext uri="{BB962C8B-B14F-4D97-AF65-F5344CB8AC3E}">
        <p14:creationId xmlns:p14="http://schemas.microsoft.com/office/powerpoint/2010/main" val="2922278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917575" lvl="1" indent="-455613">
              <a:spcBef>
                <a:spcPts val="432"/>
              </a:spcBef>
              <a:buNone/>
            </a:pPr>
            <a:r>
              <a:rPr lang="en-US" sz="1800" dirty="0"/>
              <a:t>3.	There are at least four possible alternatives available to state and local governments who face this serious problem of needed pension reform. These alternatives assume that all traditional pension reform efforts have been explored including raising taxes and reducing expenditures to the extent possible and needed pension plan adjustments and modifications appear to be impossible legally or on a consensual basis. The four alternatives to be considered by the state or local government employees are:</a:t>
            </a:r>
          </a:p>
          <a:p>
            <a:pPr marL="1371600" lvl="2" indent="-454025">
              <a:spcBef>
                <a:spcPts val="432"/>
              </a:spcBef>
              <a:buNone/>
            </a:pPr>
            <a:r>
              <a:rPr lang="en-US" sz="1800" dirty="0"/>
              <a:t>(A)	</a:t>
            </a:r>
            <a:r>
              <a:rPr lang="en-US" sz="1800" b="1" dirty="0"/>
              <a:t>Prepackaged Chapter 9 plan of debt adjustment</a:t>
            </a:r>
            <a:r>
              <a:rPr lang="en-US" sz="1800" dirty="0"/>
              <a:t> (which requires state authorization to file Chapter 9 which Illinois has not so authorized municipalities to file Chapter 9, however, HB 438 and 501 were introduced in 2017 and provide for Illinois municipalities to file Chapter 9 – these bills did not come out of committee),</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55</a:t>
            </a:fld>
            <a:endParaRPr lang="en-US" altLang="en-US" sz="1000" dirty="0">
              <a:solidFill>
                <a:srgbClr val="FFFFFF"/>
              </a:solidFill>
            </a:endParaRPr>
          </a:p>
        </p:txBody>
      </p:sp>
    </p:spTree>
    <p:extLst>
      <p:ext uri="{BB962C8B-B14F-4D97-AF65-F5344CB8AC3E}">
        <p14:creationId xmlns:p14="http://schemas.microsoft.com/office/powerpoint/2010/main" val="3402670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1371600" lvl="2" indent="-454025">
              <a:buNone/>
            </a:pPr>
            <a:r>
              <a:rPr lang="en-US" sz="1800" dirty="0"/>
              <a:t>(B)	</a:t>
            </a:r>
            <a:r>
              <a:rPr lang="en-US" sz="1800" b="1" dirty="0"/>
              <a:t>Creation of a special federal bankruptcy court for insolvent public pension funds</a:t>
            </a:r>
            <a:r>
              <a:rPr lang="en-US" sz="1800" dirty="0"/>
              <a:t> (which requires federal legislation to be enacted),</a:t>
            </a:r>
          </a:p>
          <a:p>
            <a:pPr marL="1371600" lvl="2" indent="-454025">
              <a:buNone/>
            </a:pPr>
            <a:r>
              <a:rPr lang="en-US" sz="1800" dirty="0"/>
              <a:t>(C)	</a:t>
            </a:r>
            <a:r>
              <a:rPr lang="en-US" sz="1800" b="1" dirty="0"/>
              <a:t>Government Oversight, Refinance and Debt Adjustment Commission (“GORDAC”)</a:t>
            </a:r>
            <a:r>
              <a:rPr lang="en-US" sz="1800" dirty="0"/>
              <a:t> to assist where public pension reform is otherwise legally or practically impossible (which is similar to the LGPA proposed by the Civic Federation and in 2017 HB 2575 was introduced that follows the LGPA model, but the bill did not come out of committee), and</a:t>
            </a:r>
          </a:p>
          <a:p>
            <a:pPr marL="1371600" lvl="2" indent="-454025">
              <a:buNone/>
            </a:pPr>
            <a:r>
              <a:rPr lang="en-US" sz="1800" dirty="0"/>
              <a:t>(D)	</a:t>
            </a:r>
            <a:r>
              <a:rPr lang="en-US" sz="1800" b="1" dirty="0"/>
              <a:t>Model Guidelines for a state constitutional amendment or legislative public pension funding policy</a:t>
            </a:r>
            <a:r>
              <a:rPr lang="en-US" sz="1800" dirty="0"/>
              <a:t> for a higher public good: the necessity of pension benefits adjustment for the public safety and welfare in those situations where state constitutions, statutes or case law appear to prohibit any impairment or reduction of pension benefits.</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56</a:t>
            </a:fld>
            <a:endParaRPr lang="en-US" altLang="en-US" sz="1000" dirty="0">
              <a:solidFill>
                <a:srgbClr val="FFFFFF"/>
              </a:solidFill>
            </a:endParaRPr>
          </a:p>
        </p:txBody>
      </p:sp>
    </p:spTree>
    <p:extLst>
      <p:ext uri="{BB962C8B-B14F-4D97-AF65-F5344CB8AC3E}">
        <p14:creationId xmlns:p14="http://schemas.microsoft.com/office/powerpoint/2010/main" val="1148821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403225" indent="-403225"/>
            <a:r>
              <a:rPr lang="en-US" sz="1800" cap="small" dirty="0"/>
              <a:t>IV.	</a:t>
            </a:r>
            <a:r>
              <a:rPr lang="en-US" sz="1800" dirty="0"/>
              <a:t>These Recent Illinois Supreme Court Decisions Appear to Be Contrary to the Holdings of the United States Supreme Court, Which Has Consistently Ruled That States Cannot Abdicate Their Inalienable Governmental Power to Provide Essential Governmental Services</a:t>
            </a:r>
            <a:endParaRPr lang="en-US" altLang="en-US" sz="18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917575" lvl="1" indent="-455613">
              <a:spcBef>
                <a:spcPts val="432"/>
              </a:spcBef>
              <a:buNone/>
            </a:pPr>
            <a:r>
              <a:rPr lang="en-US" sz="1800" dirty="0"/>
              <a:t>4.	Model Guidelines for a state constitution amendment or legislative public pension funding policy for a </a:t>
            </a:r>
            <a:r>
              <a:rPr lang="en-US" sz="1800" dirty="0">
                <a:latin typeface="Arial" pitchFamily="-105" charset="0"/>
              </a:rPr>
              <a:t>Higher Public Purpose</a:t>
            </a:r>
            <a:r>
              <a:rPr lang="en-US" sz="1800" dirty="0"/>
              <a:t> appear a reasonable solution since Chapter 9 state authorization to file Chapter 9 legislation, GORDAC or LGPA legislation have in some form already been submitted to the Illinois legislature (2017 HB 2575, 501 and 438) and a federal bankruptcy court for public pension funds is dependent on the United States Congress to enact a law.</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57</a:t>
            </a:fld>
            <a:endParaRPr lang="en-US" altLang="en-US" sz="1000" dirty="0">
              <a:solidFill>
                <a:srgbClr val="FFFFFF"/>
              </a:solidFill>
            </a:endParaRPr>
          </a:p>
        </p:txBody>
      </p:sp>
    </p:spTree>
    <p:extLst>
      <p:ext uri="{BB962C8B-B14F-4D97-AF65-F5344CB8AC3E}">
        <p14:creationId xmlns:p14="http://schemas.microsoft.com/office/powerpoint/2010/main" val="3033225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a:xfrm>
            <a:off x="457200" y="1600200"/>
            <a:ext cx="8229600" cy="4525963"/>
          </a:xfrm>
        </p:spPr>
        <p:txBody>
          <a:bodyPr/>
          <a:lstStyle/>
          <a:p>
            <a:pPr marL="461963" indent="-461963">
              <a:spcBef>
                <a:spcPts val="432"/>
              </a:spcBef>
              <a:buNone/>
            </a:pPr>
            <a:r>
              <a:rPr lang="en-US" sz="2000" dirty="0"/>
              <a:t>A.	</a:t>
            </a:r>
            <a:r>
              <a:rPr lang="en-US" sz="2000" u="sng" dirty="0"/>
              <a:t>The provisions of the Illinois Constitution regarding constitutional revision will be difficult to satisfy</a:t>
            </a:r>
            <a:r>
              <a:rPr lang="en-US" sz="2000" dirty="0"/>
              <a:t>:</a:t>
            </a:r>
          </a:p>
          <a:p>
            <a:pPr marL="917575" lvl="1" indent="-455613">
              <a:spcBef>
                <a:spcPts val="432"/>
              </a:spcBef>
              <a:buNone/>
            </a:pPr>
            <a:r>
              <a:rPr lang="en-US" sz="1700" dirty="0"/>
              <a:t>1.	</a:t>
            </a:r>
            <a:r>
              <a:rPr lang="en-US" sz="1700" u="sng" dirty="0"/>
              <a:t>Amendment by constitutional convention</a:t>
            </a:r>
            <a:r>
              <a:rPr lang="en-US" sz="1700" dirty="0"/>
              <a:t>. The Illinois General Assembly voted to place the question of a convention on the ballot and three-fifths of those voting on the question or a majority of those voting in the election approved (“Favorable Election Vote”). </a:t>
            </a:r>
            <a:r>
              <a:rPr lang="en-US" sz="1700" i="1" dirty="0"/>
              <a:t>See</a:t>
            </a:r>
            <a:r>
              <a:rPr lang="en-US" sz="1700" dirty="0"/>
              <a:t> Section 1 of Article XIV of the Illinois Constitution.</a:t>
            </a:r>
          </a:p>
          <a:p>
            <a:pPr marL="917575" lvl="1" indent="-455613">
              <a:spcBef>
                <a:spcPts val="432"/>
              </a:spcBef>
              <a:buNone/>
            </a:pPr>
            <a:r>
              <a:rPr lang="en-US" sz="1700" dirty="0"/>
              <a:t>2.	</a:t>
            </a:r>
            <a:r>
              <a:rPr lang="en-US" sz="1700" u="sng" dirty="0"/>
              <a:t>Amendment by action of the legislature</a:t>
            </a:r>
            <a:r>
              <a:rPr lang="en-US" sz="1700" dirty="0"/>
              <a:t>. The General Assembly may initiate a proposed amendment by a vote of three-fifths of both Houses and a Favorable Election Vote. </a:t>
            </a:r>
            <a:r>
              <a:rPr lang="en-US" sz="1700" i="1" dirty="0"/>
              <a:t>See</a:t>
            </a:r>
            <a:r>
              <a:rPr lang="en-US" sz="1700" dirty="0"/>
              <a:t> Section 2 of Article XIV of the Illinois Constitution.</a:t>
            </a:r>
          </a:p>
          <a:p>
            <a:pPr marL="917575" lvl="1" indent="-455613">
              <a:spcBef>
                <a:spcPts val="432"/>
              </a:spcBef>
              <a:buNone/>
            </a:pPr>
            <a:r>
              <a:rPr lang="en-US" sz="1700" dirty="0"/>
              <a:t>3.	</a:t>
            </a:r>
            <a:r>
              <a:rPr lang="en-US" sz="1700" u="sng" dirty="0"/>
              <a:t>Amendment by petition of citizens</a:t>
            </a:r>
            <a:r>
              <a:rPr lang="en-US" sz="1700" dirty="0"/>
              <a:t>. Petition by at least 8% of the total votes cast for candidate for Governor in the preceding gubernatorial election but subject matter of the amendment build to structural and procedural subject contained in Article IV of the Legislature Articles. </a:t>
            </a:r>
            <a:r>
              <a:rPr lang="en-US" sz="1700" i="1" dirty="0"/>
              <a:t>See</a:t>
            </a:r>
            <a:r>
              <a:rPr lang="en-US" sz="1700" dirty="0"/>
              <a:t> Section 3 of Article XIV of the Illinois Constitution.</a:t>
            </a:r>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58</a:t>
            </a:fld>
            <a:endParaRPr lang="en-US" altLang="en-US" dirty="0"/>
          </a:p>
        </p:txBody>
      </p:sp>
    </p:spTree>
    <p:extLst>
      <p:ext uri="{BB962C8B-B14F-4D97-AF65-F5344CB8AC3E}">
        <p14:creationId xmlns:p14="http://schemas.microsoft.com/office/powerpoint/2010/main" val="340483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Table of Contents</a:t>
            </a:r>
          </a:p>
        </p:txBody>
      </p:sp>
      <p:sp>
        <p:nvSpPr>
          <p:cNvPr id="21506" name="Content Placeholder 12"/>
          <p:cNvSpPr>
            <a:spLocks noGrp="1"/>
          </p:cNvSpPr>
          <p:nvPr>
            <p:ph idx="1"/>
          </p:nvPr>
        </p:nvSpPr>
        <p:spPr/>
        <p:txBody>
          <a:bodyPr/>
          <a:lstStyle/>
          <a:p>
            <a:pPr marL="923925" indent="-457200">
              <a:spcBef>
                <a:spcPts val="432"/>
              </a:spcBef>
              <a:buNone/>
              <a:tabLst>
                <a:tab pos="7994650" algn="r"/>
              </a:tabLst>
            </a:pPr>
            <a:r>
              <a:rPr lang="en-US" sz="1600" dirty="0"/>
              <a:t>E.	If no constitutional amendment pursuant to the Model</a:t>
            </a:r>
            <a:br>
              <a:rPr lang="en-US" sz="1600" dirty="0"/>
            </a:br>
            <a:r>
              <a:rPr lang="en-US" sz="1600" dirty="0"/>
              <a:t>Guidelines to the Pension Protection Clause of the Illinois</a:t>
            </a:r>
            <a:br>
              <a:rPr lang="en-US" sz="1600" dirty="0"/>
            </a:br>
            <a:r>
              <a:rPr lang="en-US" sz="1600" dirty="0"/>
              <a:t>Constitution is possible then the proposed Model Guidelines</a:t>
            </a:r>
            <a:br>
              <a:rPr lang="en-US" sz="1600" dirty="0"/>
            </a:br>
            <a:r>
              <a:rPr lang="en-US" sz="1600" dirty="0"/>
              <a:t>can be adopted by Governmental Entities as a statement</a:t>
            </a:r>
            <a:br>
              <a:rPr lang="en-US" sz="1600" dirty="0"/>
            </a:br>
            <a:r>
              <a:rPr lang="en-US" sz="1600" dirty="0"/>
              <a:t>of public pension policy and enforced through litigation,</a:t>
            </a:r>
            <a:br>
              <a:rPr lang="en-US" sz="1600" dirty="0"/>
            </a:br>
            <a:r>
              <a:rPr lang="en-US" sz="1600" dirty="0"/>
              <a:t>if necessary	69</a:t>
            </a:r>
          </a:p>
          <a:p>
            <a:pPr marL="923925" indent="-457200">
              <a:spcBef>
                <a:spcPts val="432"/>
              </a:spcBef>
              <a:buNone/>
              <a:tabLst>
                <a:tab pos="7994650" algn="r"/>
              </a:tabLst>
            </a:pPr>
            <a:r>
              <a:rPr lang="en-US" sz="1600" dirty="0"/>
              <a:t>F.	In the long run public education of the extent and</a:t>
            </a:r>
            <a:br>
              <a:rPr lang="en-US" sz="1600" dirty="0"/>
            </a:br>
            <a:r>
              <a:rPr lang="en-US" sz="1600" dirty="0"/>
              <a:t>seriousness of the crisis must be accomplished	69</a:t>
            </a:r>
          </a:p>
          <a:p>
            <a:pPr marL="923925" indent="-457200">
              <a:spcBef>
                <a:spcPts val="432"/>
              </a:spcBef>
              <a:buNone/>
              <a:tabLst>
                <a:tab pos="7994650" algn="r"/>
              </a:tabLst>
            </a:pPr>
            <a:r>
              <a:rPr lang="en-US" sz="1600" dirty="0"/>
              <a:t>G.	Precise public pension reform under the Model Guidelines</a:t>
            </a:r>
            <a:br>
              <a:rPr lang="en-US" sz="1600" dirty="0"/>
            </a:br>
            <a:r>
              <a:rPr lang="en-US" sz="1600" dirty="0"/>
              <a:t>and corresponding public pension policy is left to each</a:t>
            </a:r>
            <a:br>
              <a:rPr lang="en-US" sz="1600" dirty="0"/>
            </a:br>
            <a:r>
              <a:rPr lang="en-US" sz="1600" dirty="0"/>
              <a:t>Governmental Entity to decide for itself given its unique</a:t>
            </a:r>
            <a:br>
              <a:rPr lang="en-US" sz="1600" dirty="0"/>
            </a:br>
            <a:r>
              <a:rPr lang="en-US" sz="1600" dirty="0"/>
              <a:t>circumstances	69</a:t>
            </a:r>
          </a:p>
          <a:p>
            <a:pPr marL="466725" indent="-447675">
              <a:spcBef>
                <a:spcPts val="432"/>
              </a:spcBef>
              <a:buNone/>
              <a:tabLst>
                <a:tab pos="7994650" algn="r"/>
              </a:tabLst>
            </a:pPr>
            <a:r>
              <a:rPr lang="en-US" sz="1600" dirty="0"/>
              <a:t>VI.	Other Possible Approaches When Pension Reform Efforts</a:t>
            </a:r>
            <a:br>
              <a:rPr lang="en-US" sz="1600" dirty="0"/>
            </a:br>
            <a:r>
              <a:rPr lang="en-US" sz="1600" dirty="0"/>
              <a:t>Fail or Appear to be Legally Impossible	70</a:t>
            </a:r>
          </a:p>
          <a:p>
            <a:pPr marL="923925" indent="-457200">
              <a:spcBef>
                <a:spcPts val="432"/>
              </a:spcBef>
              <a:buNone/>
              <a:tabLst>
                <a:tab pos="7994650" algn="r"/>
              </a:tabLst>
            </a:pPr>
            <a:r>
              <a:rPr lang="en-US" sz="1600" dirty="0"/>
              <a:t>A.	Prepackaged Chapter 9 plan of debt adjustment	70</a:t>
            </a:r>
          </a:p>
          <a:p>
            <a:pPr marL="923925" indent="-457200">
              <a:spcBef>
                <a:spcPts val="432"/>
              </a:spcBef>
              <a:buNone/>
              <a:tabLst>
                <a:tab pos="7994650" algn="r"/>
              </a:tabLst>
            </a:pPr>
            <a:endParaRPr lang="en-US" sz="1600" dirty="0"/>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5</a:t>
            </a:fld>
            <a:endParaRPr lang="en-US" altLang="en-US" sz="1000" dirty="0">
              <a:solidFill>
                <a:srgbClr val="FFFFFF"/>
              </a:solidFill>
            </a:endParaRPr>
          </a:p>
        </p:txBody>
      </p:sp>
    </p:spTree>
    <p:extLst>
      <p:ext uri="{BB962C8B-B14F-4D97-AF65-F5344CB8AC3E}">
        <p14:creationId xmlns:p14="http://schemas.microsoft.com/office/powerpoint/2010/main" val="5059283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p:txBody>
          <a:bodyPr/>
          <a:lstStyle/>
          <a:p>
            <a:pPr marL="517525" indent="-455613">
              <a:spcBef>
                <a:spcPts val="432"/>
              </a:spcBef>
              <a:buNone/>
            </a:pPr>
            <a:r>
              <a:rPr lang="en-US" sz="2000" dirty="0"/>
              <a:t>B.	</a:t>
            </a:r>
            <a:r>
              <a:rPr lang="en-US" sz="2000" u="sng" dirty="0"/>
              <a:t>Amendment of the Illinois Pension Protection Clause can only be done by constitutional convention or legislative action alternatives</a:t>
            </a:r>
            <a:r>
              <a:rPr lang="en-US" sz="2000" dirty="0"/>
              <a:t>: The education of citizens to the extent of the public pension funding problem is essential to any successful efforts.</a:t>
            </a:r>
          </a:p>
          <a:p>
            <a:pPr marL="517525" indent="-455613">
              <a:spcBef>
                <a:spcPts val="432"/>
              </a:spcBef>
              <a:buNone/>
            </a:pPr>
            <a:r>
              <a:rPr lang="en-US" sz="2000" dirty="0"/>
              <a:t>C.	</a:t>
            </a:r>
            <a:r>
              <a:rPr lang="en-US" sz="2000" u="sng" dirty="0"/>
              <a:t>There are few precedents available from states with constitutional provisions protecting pensions to guide any proposed constitutional amendment</a:t>
            </a:r>
            <a:r>
              <a:rPr lang="en-US" sz="2000" dirty="0"/>
              <a:t>: </a:t>
            </a:r>
            <a:r>
              <a:rPr lang="en-US" sz="2000" i="1" dirty="0"/>
              <a:t>See e.g.,</a:t>
            </a:r>
            <a:r>
              <a:rPr lang="en-US" sz="2000" dirty="0"/>
              <a:t> Arizona.</a:t>
            </a:r>
          </a:p>
          <a:p>
            <a:pPr marL="517525" indent="-455613">
              <a:spcBef>
                <a:spcPts val="432"/>
              </a:spcBef>
              <a:buNone/>
            </a:pPr>
            <a:r>
              <a:rPr lang="en-US" sz="2000" dirty="0"/>
              <a:t>D.	</a:t>
            </a:r>
            <a:r>
              <a:rPr lang="en-US" sz="2000" u="sng" dirty="0"/>
              <a:t>Model Guidelines for a constitutional amendment or legislative public pension funding policy where state constitutional and statutory provisions and court rulings appear to prohibit or impair needed pension reform</a:t>
            </a:r>
            <a:r>
              <a:rPr lang="en-US" sz="2000" dirty="0"/>
              <a:t>:</a:t>
            </a:r>
          </a:p>
          <a:p>
            <a:pPr marL="0" indent="0" algn="ctr">
              <a:lnSpc>
                <a:spcPts val="1700"/>
              </a:lnSpc>
              <a:spcBef>
                <a:spcPts val="900"/>
              </a:spcBef>
              <a:buNone/>
            </a:pPr>
            <a:r>
              <a:rPr lang="en-US" sz="1600" cap="small" dirty="0"/>
              <a:t>Model Guidelines for a</a:t>
            </a:r>
            <a:br>
              <a:rPr lang="en-US" sz="1600" cap="small" dirty="0"/>
            </a:br>
            <a:r>
              <a:rPr lang="en-US" sz="1600" cap="small" dirty="0"/>
              <a:t>Constitutional Amendment or</a:t>
            </a:r>
            <a:br>
              <a:rPr lang="en-US" sz="1600" cap="small" dirty="0"/>
            </a:br>
            <a:r>
              <a:rPr lang="en-US" sz="1600" cap="small" dirty="0"/>
              <a:t>Legislative Funding Policy to</a:t>
            </a:r>
            <a:br>
              <a:rPr lang="en-US" sz="1600" cap="small" dirty="0"/>
            </a:br>
            <a:r>
              <a:rPr lang="en-US" sz="1600" cap="small" dirty="0"/>
              <a:t>Prevent a Public Pension Crisis</a:t>
            </a:r>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59</a:t>
            </a:fld>
            <a:endParaRPr lang="en-US" altLang="en-US" dirty="0"/>
          </a:p>
        </p:txBody>
      </p:sp>
    </p:spTree>
    <p:extLst>
      <p:ext uri="{BB962C8B-B14F-4D97-AF65-F5344CB8AC3E}">
        <p14:creationId xmlns:p14="http://schemas.microsoft.com/office/powerpoint/2010/main" val="3017635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p:txBody>
          <a:bodyPr/>
          <a:lstStyle/>
          <a:p>
            <a:pPr marL="862013" lvl="1" indent="-454025">
              <a:spcBef>
                <a:spcPts val="432"/>
              </a:spcBef>
              <a:buNone/>
            </a:pPr>
            <a:r>
              <a:rPr lang="en-US" sz="1800" dirty="0"/>
              <a:t>1.	</a:t>
            </a:r>
            <a:r>
              <a:rPr lang="en-US" sz="1800" u="sng" dirty="0"/>
              <a:t>Balanced budget</a:t>
            </a:r>
            <a:r>
              <a:rPr lang="en-US" sz="1800" dirty="0"/>
              <a:t>. Balanced Operating Budget for Governmental Entity for the fiscal year where all expenses and liabilities that are due and payable do not exceed anticipated revenues of the Governmental Entity (“Balanced Budget”).</a:t>
            </a:r>
          </a:p>
          <a:p>
            <a:pPr marL="862013" lvl="1" indent="-454025">
              <a:spcBef>
                <a:spcPts val="432"/>
              </a:spcBef>
              <a:buNone/>
            </a:pPr>
            <a:r>
              <a:rPr lang="en-US" sz="1800" dirty="0"/>
              <a:t>2.	</a:t>
            </a:r>
            <a:r>
              <a:rPr lang="en-US" sz="1800" u="sng" dirty="0"/>
              <a:t>Pay annually the ADC</a:t>
            </a:r>
            <a:r>
              <a:rPr lang="en-US" sz="1800" dirty="0"/>
              <a:t>. The Governmental Entity shall pay in each and every fiscal year the actuarially determined contribution (“ADC”) it is liable for under its pension or retirement system for (“Pension Benefits”) for that fiscal year provided the effect of any modification or reduction of Pension Benefits required by these Guidelines or determined by its legislative body are included in such calculations. The state may from time to time enact standards and accepted reasonable assumptions to be used in calculating the ADC.</a:t>
            </a:r>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60</a:t>
            </a:fld>
            <a:endParaRPr lang="en-US" altLang="en-US" dirty="0"/>
          </a:p>
        </p:txBody>
      </p:sp>
    </p:spTree>
    <p:extLst>
      <p:ext uri="{BB962C8B-B14F-4D97-AF65-F5344CB8AC3E}">
        <p14:creationId xmlns:p14="http://schemas.microsoft.com/office/powerpoint/2010/main" val="3031844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a:xfrm>
            <a:off x="533400" y="1600200"/>
            <a:ext cx="8229600" cy="4525963"/>
          </a:xfrm>
        </p:spPr>
        <p:txBody>
          <a:bodyPr/>
          <a:lstStyle/>
          <a:p>
            <a:pPr marL="917575" lvl="1" indent="-463550">
              <a:spcBef>
                <a:spcPts val="432"/>
              </a:spcBef>
              <a:buNone/>
            </a:pPr>
            <a:r>
              <a:rPr lang="en-US" sz="1800" dirty="0"/>
              <a:t>3.	</a:t>
            </a:r>
            <a:r>
              <a:rPr lang="en-US" sz="1800" u="sng" dirty="0"/>
              <a:t>Reasonable and necessary modification permitted</a:t>
            </a:r>
            <a:r>
              <a:rPr lang="en-US" sz="1800" dirty="0"/>
              <a:t>. Reasonable modification and reduction of Pension Benefits of the Governmental Entity shall be permitted that are necessary for a higher important public purpose of fully funding and providing for essential governmental services at an acceptable level including needed infrastructure and capital improvements (“Governmental Services”) as determined in good faith by the Governmental Entity’s legislative body or its equivalent (“Legislative Body”). Again, the state may from time to time enact standards or further guidelines for what is sustainable and affordable and an acceptable level of Governmental Services.</a:t>
            </a:r>
          </a:p>
          <a:p>
            <a:pPr marL="917575" lvl="1" indent="-463550">
              <a:spcBef>
                <a:spcPts val="432"/>
              </a:spcBef>
              <a:buNone/>
            </a:pPr>
            <a:r>
              <a:rPr lang="en-US" sz="1800" dirty="0"/>
              <a:t>4.	</a:t>
            </a:r>
            <a:r>
              <a:rPr lang="en-US" sz="1800" u="sng" dirty="0"/>
              <a:t>Fully funding of Governmental Services at acceptable level</a:t>
            </a:r>
            <a:r>
              <a:rPr lang="en-US" sz="1800" dirty="0"/>
              <a:t>. The Governmental Entity’s Legislative Body shall in good faith determine the amount of full funding of Governmental Services at the acceptable level required for the welfare of its citizens and the appropriate operation of its government.</a:t>
            </a:r>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61</a:t>
            </a:fld>
            <a:endParaRPr lang="en-US" altLang="en-US" dirty="0"/>
          </a:p>
        </p:txBody>
      </p:sp>
    </p:spTree>
    <p:extLst>
      <p:ext uri="{BB962C8B-B14F-4D97-AF65-F5344CB8AC3E}">
        <p14:creationId xmlns:p14="http://schemas.microsoft.com/office/powerpoint/2010/main" val="16766501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p:txBody>
          <a:bodyPr/>
          <a:lstStyle/>
          <a:p>
            <a:pPr marL="917575" lvl="1" indent="-455613">
              <a:spcBef>
                <a:spcPts val="432"/>
              </a:spcBef>
              <a:buNone/>
            </a:pPr>
            <a:r>
              <a:rPr lang="en-US" sz="1800" dirty="0"/>
              <a:t>5.	</a:t>
            </a:r>
            <a:r>
              <a:rPr lang="en-US" sz="1800" u="sng" dirty="0"/>
              <a:t>Reasonableness of modification of public Pension Benefits in relation to Governmental Entity’s ability to fully fund and afford Governmental Services and Pension Benefits</a:t>
            </a:r>
            <a:r>
              <a:rPr lang="en-US" sz="1800" dirty="0"/>
              <a:t>. The Governmental Entity’s Legislative Body shall make a good faith determination of the reasonableness of any modification or reduction of Pension Benefits in relation to the Governmental Entity’s ability to fully fund and provide Governmental Services and afford and fund actuarially determined Pension Benefits as well as maintain a Balanced Budget for the current fiscal year and the foreseeable future. The inability to do so requires the reasonable modification or reduction of Pension Benefits to that which is affordable and sustainable in the good faith determination of the Legislative Body consistent with these Model Guidelines.</a:t>
            </a:r>
            <a:endParaRPr lang="en-US" sz="1800" b="1" dirty="0"/>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62</a:t>
            </a:fld>
            <a:endParaRPr lang="en-US" altLang="en-US" dirty="0"/>
          </a:p>
        </p:txBody>
      </p:sp>
    </p:spTree>
    <p:extLst>
      <p:ext uri="{BB962C8B-B14F-4D97-AF65-F5344CB8AC3E}">
        <p14:creationId xmlns:p14="http://schemas.microsoft.com/office/powerpoint/2010/main" val="3662241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p:txBody>
          <a:bodyPr/>
          <a:lstStyle/>
          <a:p>
            <a:pPr marL="917575" lvl="1" indent="-455613">
              <a:spcBef>
                <a:spcPts val="432"/>
              </a:spcBef>
              <a:buNone/>
            </a:pPr>
            <a:r>
              <a:rPr lang="en-US" sz="1500" dirty="0"/>
              <a:t>6.	</a:t>
            </a:r>
            <a:r>
              <a:rPr lang="en-US" sz="1500" u="sng" dirty="0"/>
              <a:t>Priority of public pension modifications so that to the extent possible any modification will be first made to unearned future benefits and any impairment of vested rights would be subject to a court validation process</a:t>
            </a:r>
            <a:r>
              <a:rPr lang="en-US" sz="1500" dirty="0"/>
              <a:t>. Any required modification or reduction of Public Pension Benefits may be for Pension Benefits to be earned prior to or after the effective date of the modification or reduction with the priority that any modification or reduction first be made to the extent reasonable possible to Pension Benefits to be earned in the future. Any modification or reduction of Pension Benefits earned shall be effective only after a court validation proceeding that confirms the need for the modification or reduction of Pension Benefits in accordance with the Model Guidelines and permitted impairment of contractual rights for a </a:t>
            </a:r>
            <a:r>
              <a:rPr lang="en-US" sz="1500" dirty="0">
                <a:latin typeface="Arial" pitchFamily="-105" charset="0"/>
              </a:rPr>
              <a:t>Higher Public Purpose</a:t>
            </a:r>
            <a:r>
              <a:rPr lang="en-US" sz="1500" dirty="0"/>
              <a:t>. The Government Entity may also seek a court validation of any reduction or modification of Pension Benefits including Pension Benefits to be earned in the future. This court validation process would follow a statutory procedure similar to bond validation proceedings where the court will validate the reduction or modification after a petition by the Governmental Entity; a hearing with notice to affected parties who have an opportunity to appear determining the modifications and reductions are permitted for a </a:t>
            </a:r>
            <a:r>
              <a:rPr lang="en-US" sz="1500" dirty="0">
                <a:latin typeface="Arial" pitchFamily="-105" charset="0"/>
              </a:rPr>
              <a:t>Higher Public Purpose</a:t>
            </a:r>
            <a:r>
              <a:rPr lang="en-US" sz="1500" dirty="0"/>
              <a:t> pursuant to these Model Guidelines and required actions and legislative findings have been made.</a:t>
            </a:r>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63</a:t>
            </a:fld>
            <a:endParaRPr lang="en-US" altLang="en-US" dirty="0"/>
          </a:p>
        </p:txBody>
      </p:sp>
    </p:spTree>
    <p:extLst>
      <p:ext uri="{BB962C8B-B14F-4D97-AF65-F5344CB8AC3E}">
        <p14:creationId xmlns:p14="http://schemas.microsoft.com/office/powerpoint/2010/main" val="15247401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p:txBody>
          <a:bodyPr/>
          <a:lstStyle/>
          <a:p>
            <a:pPr marL="917575" lvl="1" indent="-455613">
              <a:spcBef>
                <a:spcPts val="432"/>
              </a:spcBef>
              <a:buNone/>
            </a:pPr>
            <a:r>
              <a:rPr lang="en-US" sz="1800" dirty="0"/>
              <a:t>7.	</a:t>
            </a:r>
            <a:r>
              <a:rPr lang="en-US" sz="1800" u="sng" dirty="0"/>
              <a:t>Public Pension Benefits should be affordable and sustainable by the Governmental Entity</a:t>
            </a:r>
            <a:r>
              <a:rPr lang="en-US" sz="1800" dirty="0"/>
              <a:t>. The Legislative Body in any increase in public Pension Benefits to be granted by a Governmental Entity should determine consistent with the Model Guideline that any increase in benefits is affordable and sustainable by the Governmental Entity and specifically state such benefits are subject to reasonable modification or reduction as necessary to accomplish affordability and sustainability as determined by the exercise of the good faith judgment of the Legislative Body.</a:t>
            </a:r>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64</a:t>
            </a:fld>
            <a:endParaRPr lang="en-US" altLang="en-US" dirty="0"/>
          </a:p>
        </p:txBody>
      </p:sp>
    </p:spTree>
    <p:extLst>
      <p:ext uri="{BB962C8B-B14F-4D97-AF65-F5344CB8AC3E}">
        <p14:creationId xmlns:p14="http://schemas.microsoft.com/office/powerpoint/2010/main" val="23928472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p:txBody>
          <a:bodyPr/>
          <a:lstStyle/>
          <a:p>
            <a:pPr marL="917575" lvl="1" indent="-455613">
              <a:spcBef>
                <a:spcPts val="432"/>
              </a:spcBef>
              <a:buNone/>
            </a:pPr>
            <a:r>
              <a:rPr lang="en-US" sz="1800" dirty="0"/>
              <a:t>8.	</a:t>
            </a:r>
            <a:r>
              <a:rPr lang="en-US" sz="1800" u="sng" dirty="0"/>
              <a:t>Additional legislative findings for any modification of Pension Benefits</a:t>
            </a:r>
            <a:r>
              <a:rPr lang="en-US" sz="1800" dirty="0"/>
              <a:t>. These legislative findings, in addition to those legislative findings and determination as noted above, would generally consist of:</a:t>
            </a:r>
          </a:p>
          <a:p>
            <a:pPr marL="1371600" lvl="2" indent="-454025">
              <a:spcBef>
                <a:spcPts val="432"/>
              </a:spcBef>
              <a:buNone/>
            </a:pPr>
            <a:r>
              <a:rPr lang="en-US" sz="1800" dirty="0"/>
              <a:t>(A)	</a:t>
            </a:r>
            <a:r>
              <a:rPr lang="en-US" sz="1800" u="sng" dirty="0"/>
              <a:t>Existence of governmental emergency</a:t>
            </a:r>
            <a:r>
              <a:rPr lang="en-US" sz="1800" dirty="0"/>
              <a:t>. A governmental emergency exists or will occur in the foreseeable future that will adversely affect the health, safety and welfare of its citizens and the Governmental Entity’s ability to fully fund and provide Governmental Services. Any further increase in taxes and any further reduction in expenditures are in the good faith judgement of the Legislative Body unreasonable and contrary to the interest of citizens and tax payers as well as contrary to financially responsible government (“Governmental Emergency”).</a:t>
            </a:r>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65</a:t>
            </a:fld>
            <a:endParaRPr lang="en-US" altLang="en-US" dirty="0"/>
          </a:p>
        </p:txBody>
      </p:sp>
    </p:spTree>
    <p:extLst>
      <p:ext uri="{BB962C8B-B14F-4D97-AF65-F5344CB8AC3E}">
        <p14:creationId xmlns:p14="http://schemas.microsoft.com/office/powerpoint/2010/main" val="8113154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p:txBody>
          <a:bodyPr/>
          <a:lstStyle/>
          <a:p>
            <a:pPr marL="1371600" lvl="2" indent="-454025">
              <a:spcBef>
                <a:spcPts val="432"/>
              </a:spcBef>
              <a:buNone/>
            </a:pPr>
            <a:r>
              <a:rPr lang="en-US" sz="1700" dirty="0"/>
              <a:t>(B)	</a:t>
            </a:r>
            <a:r>
              <a:rPr lang="en-US" sz="1700" u="sng" dirty="0"/>
              <a:t>Modifications are mandated for the public good</a:t>
            </a:r>
            <a:r>
              <a:rPr lang="en-US" sz="1700" dirty="0"/>
              <a:t>. Any modification or reduction of Pension Benefits by the Legislative Body are required in the exercise of its governmental powers in order for the Governmental Entity to be able to fund and provide Governmental Services for other </a:t>
            </a:r>
            <a:r>
              <a:rPr lang="en-US" sz="1700" dirty="0">
                <a:latin typeface="Arial" pitchFamily="-105" charset="0"/>
              </a:rPr>
              <a:t>Higher Public Purpose</a:t>
            </a:r>
            <a:r>
              <a:rPr lang="en-US" sz="1700" dirty="0"/>
              <a:t> of the health, safety and welfare of its citizens.</a:t>
            </a:r>
          </a:p>
          <a:p>
            <a:pPr marL="1371600" lvl="2" indent="-454025">
              <a:spcBef>
                <a:spcPts val="432"/>
              </a:spcBef>
              <a:buNone/>
            </a:pPr>
            <a:r>
              <a:rPr lang="en-US" sz="1700" dirty="0"/>
              <a:t>(C)	</a:t>
            </a:r>
            <a:r>
              <a:rPr lang="en-US" sz="1700" u="sng" dirty="0"/>
              <a:t>Any modification is reasonable in relation to the Governmental Emergency and the extent of any impairment with Pension Benefits paid to the fullest extent possible</a:t>
            </a:r>
            <a:r>
              <a:rPr lang="en-US" sz="1700" dirty="0"/>
              <a:t>. A modification or reduction of Pension Benefits is appropriate and reasonable both (1) in relation to the Governmental Emergency and adverse effects set forth in the legislative finding under subparagraph (A) above and (2) the extent of any impairment of Pension Benefits, Pension Benefits should be funded to the fullest extent possible and paid without modification or reduction so long as no Governmental Emergency exists and there is full funding of and provision for Governmental Services as mandated by the enactment of the Model Guidelines.</a:t>
            </a:r>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66</a:t>
            </a:fld>
            <a:endParaRPr lang="en-US" altLang="en-US" dirty="0"/>
          </a:p>
        </p:txBody>
      </p:sp>
    </p:spTree>
    <p:extLst>
      <p:ext uri="{BB962C8B-B14F-4D97-AF65-F5344CB8AC3E}">
        <p14:creationId xmlns:p14="http://schemas.microsoft.com/office/powerpoint/2010/main" val="34596449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p:txBody>
          <a:bodyPr/>
          <a:lstStyle/>
          <a:p>
            <a:pPr marL="1262063" lvl="2" indent="-461963">
              <a:spcBef>
                <a:spcPts val="432"/>
              </a:spcBef>
              <a:buNone/>
            </a:pPr>
            <a:r>
              <a:rPr lang="en-US" sz="1700" dirty="0"/>
              <a:t>(D)	</a:t>
            </a:r>
            <a:r>
              <a:rPr lang="en-US" sz="1700" u="sng" dirty="0"/>
              <a:t>The harm to pension beneficiaries due to a modification is outweighed by the harm suffered by the Governmental Entity and the citizens</a:t>
            </a:r>
            <a:r>
              <a:rPr lang="en-US" sz="1700" dirty="0"/>
              <a:t>. The harm caused by any modification or reduction of Pension Benefits to the beneficiaries pursuant to these Model Guidelines are, in the reasonable judgement of the Legislative Body, the least required under the requirements of these Guidelines and is outweighed by the harm to be suffered by the Governmental Entity and its citizens if such modification and reduction of Pension Benefits required hereunder are not made to address the Governmental Emergency and the lack of funding for providing Governmental Services to its citizens.</a:t>
            </a:r>
          </a:p>
          <a:p>
            <a:pPr marL="1262063" lvl="2" indent="-461963">
              <a:spcBef>
                <a:spcPts val="432"/>
              </a:spcBef>
              <a:buNone/>
            </a:pPr>
            <a:r>
              <a:rPr lang="en-US" sz="1700" dirty="0"/>
              <a:t>(E)	</a:t>
            </a:r>
            <a:r>
              <a:rPr lang="en-US" sz="1700" u="sng" dirty="0"/>
              <a:t>The financial creditability of the Governmental Entity preserved</a:t>
            </a:r>
            <a:r>
              <a:rPr lang="en-US" sz="1700" dirty="0"/>
              <a:t>. In the reasonable judgment of the Legislative Body, its financial credibility and access to the credit markets are encouraged by any Legislative Body’s action hereunder and are not adversely affected or limited by any modification and reduction to such Pension Benefits required hereunder.</a:t>
            </a:r>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67</a:t>
            </a:fld>
            <a:endParaRPr lang="en-US" altLang="en-US" dirty="0"/>
          </a:p>
        </p:txBody>
      </p:sp>
    </p:spTree>
    <p:extLst>
      <p:ext uri="{BB962C8B-B14F-4D97-AF65-F5344CB8AC3E}">
        <p14:creationId xmlns:p14="http://schemas.microsoft.com/office/powerpoint/2010/main" val="56117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p:txBody>
          <a:bodyPr/>
          <a:lstStyle/>
          <a:p>
            <a:pPr marL="917575" lvl="1" indent="-455613">
              <a:buNone/>
            </a:pPr>
            <a:r>
              <a:rPr lang="en-US" sz="1800" dirty="0"/>
              <a:t>9.	</a:t>
            </a:r>
            <a:r>
              <a:rPr lang="en-US" sz="1800" u="sng" dirty="0"/>
              <a:t>Any modification or reduction of Pension Benefits pursuant to these principles is not considered an impairment or diminishment</a:t>
            </a:r>
            <a:r>
              <a:rPr lang="en-US" sz="1800" dirty="0"/>
              <a:t>. Any modification or reduction of Pension Benefits in compliance with these Model Guidelines hereunder shall not be considered under applicable state constitution, statutes and court rulings to be an impairment or diminishment of the contractual right to Pension Benefits because such Pension Benefits could not realistically be paid by the Governmental Entity due to limited financial resources and the Governmental Entity could not at the same time pay the Pension Benefits without such modification or reduction and fulfill its primary mission of fully funding provisions for Governmental Services along with its financial survival.</a:t>
            </a:r>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68</a:t>
            </a:fld>
            <a:endParaRPr lang="en-US" altLang="en-US" dirty="0"/>
          </a:p>
        </p:txBody>
      </p:sp>
    </p:spTree>
    <p:extLst>
      <p:ext uri="{BB962C8B-B14F-4D97-AF65-F5344CB8AC3E}">
        <p14:creationId xmlns:p14="http://schemas.microsoft.com/office/powerpoint/2010/main" val="1880425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Table of Contents</a:t>
            </a:r>
          </a:p>
        </p:txBody>
      </p:sp>
      <p:sp>
        <p:nvSpPr>
          <p:cNvPr id="21506" name="Content Placeholder 12"/>
          <p:cNvSpPr>
            <a:spLocks noGrp="1"/>
          </p:cNvSpPr>
          <p:nvPr>
            <p:ph idx="1"/>
          </p:nvPr>
        </p:nvSpPr>
        <p:spPr/>
        <p:txBody>
          <a:bodyPr/>
          <a:lstStyle/>
          <a:p>
            <a:pPr marL="923925" indent="-457200">
              <a:spcBef>
                <a:spcPts val="432"/>
              </a:spcBef>
              <a:buNone/>
              <a:tabLst>
                <a:tab pos="7994650" algn="r"/>
              </a:tabLst>
            </a:pPr>
            <a:r>
              <a:rPr lang="en-US" sz="1600" dirty="0"/>
              <a:t>B.	Creation of a special federal bankruptcy court for</a:t>
            </a:r>
            <a:br>
              <a:rPr lang="en-US" sz="1600" dirty="0"/>
            </a:br>
            <a:r>
              <a:rPr lang="en-US" sz="1600" dirty="0"/>
              <a:t>insolvent state and local government pension funds	71</a:t>
            </a:r>
          </a:p>
          <a:p>
            <a:pPr marL="923925" indent="-457200">
              <a:spcBef>
                <a:spcPts val="432"/>
              </a:spcBef>
              <a:buNone/>
              <a:tabLst>
                <a:tab pos="7994650" algn="r"/>
              </a:tabLst>
            </a:pPr>
            <a:r>
              <a:rPr lang="en-US" sz="1600" dirty="0"/>
              <a:t>C.	Government Oversight, Refinancing and Debt Adjustment</a:t>
            </a:r>
            <a:br>
              <a:rPr lang="en-US" sz="1600" dirty="0"/>
            </a:br>
            <a:r>
              <a:rPr lang="en-US" sz="1600" dirty="0"/>
              <a:t>Commission (”GORDAC”) to assist where public pension</a:t>
            </a:r>
            <a:br>
              <a:rPr lang="en-US" sz="1600" dirty="0"/>
            </a:br>
            <a:r>
              <a:rPr lang="en-US" sz="1600" dirty="0"/>
              <a:t>reform is otherwise legally or practically impossible	73</a:t>
            </a:r>
          </a:p>
          <a:p>
            <a:pPr marL="466725" indent="-447675">
              <a:spcBef>
                <a:spcPts val="432"/>
              </a:spcBef>
              <a:buNone/>
              <a:tabLst>
                <a:tab pos="7994650" algn="r"/>
              </a:tabLst>
            </a:pPr>
            <a:r>
              <a:rPr lang="en-US" sz="1600" dirty="0"/>
              <a:t>VII.	Conclusion	76</a:t>
            </a:r>
          </a:p>
          <a:p>
            <a:pPr marL="466725" indent="-447675">
              <a:spcBef>
                <a:spcPts val="432"/>
              </a:spcBef>
              <a:buNone/>
              <a:tabLst>
                <a:tab pos="7994650" algn="r"/>
              </a:tabLst>
            </a:pPr>
            <a:r>
              <a:rPr lang="en-US" altLang="en-US" sz="1600" dirty="0">
                <a:latin typeface="Arial" charset="0"/>
                <a:ea typeface="ＭＳ Ｐゴシック" charset="-128"/>
                <a:cs typeface="Helvetica" charset="0"/>
              </a:rPr>
              <a:t>Appendix	79</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6</a:t>
            </a:fld>
            <a:endParaRPr lang="en-US" altLang="en-US" sz="1000" dirty="0">
              <a:solidFill>
                <a:srgbClr val="FFFFFF"/>
              </a:solidFill>
            </a:endParaRPr>
          </a:p>
        </p:txBody>
      </p:sp>
    </p:spTree>
    <p:extLst>
      <p:ext uri="{BB962C8B-B14F-4D97-AF65-F5344CB8AC3E}">
        <p14:creationId xmlns:p14="http://schemas.microsoft.com/office/powerpoint/2010/main" val="1185517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B54A-83E0-8349-A482-899B0AF126BE}"/>
              </a:ext>
            </a:extLst>
          </p:cNvPr>
          <p:cNvSpPr>
            <a:spLocks noGrp="1"/>
          </p:cNvSpPr>
          <p:nvPr>
            <p:ph type="title"/>
          </p:nvPr>
        </p:nvSpPr>
        <p:spPr/>
        <p:txBody>
          <a:bodyPr/>
          <a:lstStyle/>
          <a:p>
            <a:pPr marL="514350" indent="-514350"/>
            <a:r>
              <a:rPr lang="en-US" sz="2600" cap="small" dirty="0"/>
              <a:t>V.	</a:t>
            </a:r>
            <a:r>
              <a:rPr lang="en-US" sz="2600" dirty="0"/>
              <a:t>Amendment to the Illinois Constitution May Not Be the Politically Most Likely Approach to the Problem of Resolving Illinois Public Pensions</a:t>
            </a:r>
          </a:p>
        </p:txBody>
      </p:sp>
      <p:sp>
        <p:nvSpPr>
          <p:cNvPr id="3" name="Content Placeholder 2">
            <a:extLst>
              <a:ext uri="{FF2B5EF4-FFF2-40B4-BE49-F238E27FC236}">
                <a16:creationId xmlns:a16="http://schemas.microsoft.com/office/drawing/2014/main" id="{A26837C9-49B3-1D40-BEFA-A6D95FF3B79C}"/>
              </a:ext>
            </a:extLst>
          </p:cNvPr>
          <p:cNvSpPr>
            <a:spLocks noGrp="1"/>
          </p:cNvSpPr>
          <p:nvPr>
            <p:ph idx="1"/>
          </p:nvPr>
        </p:nvSpPr>
        <p:spPr/>
        <p:txBody>
          <a:bodyPr/>
          <a:lstStyle/>
          <a:p>
            <a:pPr marL="517525" indent="-455613">
              <a:spcBef>
                <a:spcPts val="432"/>
              </a:spcBef>
              <a:buNone/>
            </a:pPr>
            <a:r>
              <a:rPr lang="en-US" sz="2000" dirty="0"/>
              <a:t>E.	</a:t>
            </a:r>
            <a:r>
              <a:rPr lang="en-US" sz="2000" u="sng" dirty="0"/>
              <a:t>If no constitutional amendment pursuant to the Model Guidelines to the Pension Protection Clause of the Illinois Constitution is possible then the proposed Model Guidelines can be adopted by Governmental Entities as a statement of public pension policy and enforced through litigation, if necessary</a:t>
            </a:r>
            <a:r>
              <a:rPr lang="en-US" sz="2000" dirty="0"/>
              <a:t>.</a:t>
            </a:r>
          </a:p>
          <a:p>
            <a:pPr marL="517525" indent="-455613">
              <a:spcBef>
                <a:spcPts val="432"/>
              </a:spcBef>
              <a:buNone/>
            </a:pPr>
            <a:r>
              <a:rPr lang="en-US" sz="2000" dirty="0"/>
              <a:t>F.	</a:t>
            </a:r>
            <a:r>
              <a:rPr lang="en-US" sz="2000" u="sng" dirty="0"/>
              <a:t>In the long run public education of the extent and seriousness of the crisis must be accomplished</a:t>
            </a:r>
            <a:r>
              <a:rPr lang="en-US" sz="2000" dirty="0"/>
              <a:t>.</a:t>
            </a:r>
          </a:p>
          <a:p>
            <a:pPr marL="517525" indent="-455613">
              <a:spcBef>
                <a:spcPts val="432"/>
              </a:spcBef>
              <a:buNone/>
            </a:pPr>
            <a:r>
              <a:rPr lang="en-US" sz="2000" dirty="0"/>
              <a:t>G.	</a:t>
            </a:r>
            <a:r>
              <a:rPr lang="en-US" sz="2000" u="sng" dirty="0"/>
              <a:t>Precise public pension reform under the Model Guidelines and corresponding public pension policy is left to each Governmental Entity to decide for itself given its unique circumstances</a:t>
            </a:r>
            <a:r>
              <a:rPr lang="en-US" sz="2000" dirty="0"/>
              <a:t>.</a:t>
            </a:r>
          </a:p>
        </p:txBody>
      </p:sp>
      <p:sp>
        <p:nvSpPr>
          <p:cNvPr id="4" name="Slide Number Placeholder 3">
            <a:extLst>
              <a:ext uri="{FF2B5EF4-FFF2-40B4-BE49-F238E27FC236}">
                <a16:creationId xmlns:a16="http://schemas.microsoft.com/office/drawing/2014/main" id="{F46FD95E-46D9-C14A-877A-092FE393A25F}"/>
              </a:ext>
            </a:extLst>
          </p:cNvPr>
          <p:cNvSpPr>
            <a:spLocks noGrp="1"/>
          </p:cNvSpPr>
          <p:nvPr>
            <p:ph type="sldNum" sz="quarter" idx="10"/>
          </p:nvPr>
        </p:nvSpPr>
        <p:spPr/>
        <p:txBody>
          <a:bodyPr/>
          <a:lstStyle/>
          <a:p>
            <a:pPr>
              <a:defRPr/>
            </a:pPr>
            <a:fld id="{7B7B7820-71BC-D745-8E29-FE5845215BEB}" type="slidenum">
              <a:rPr lang="en-US" altLang="en-US" smtClean="0"/>
              <a:pPr>
                <a:defRPr/>
              </a:pPr>
              <a:t>69</a:t>
            </a:fld>
            <a:endParaRPr lang="en-US" altLang="en-US" dirty="0"/>
          </a:p>
        </p:txBody>
      </p:sp>
    </p:spTree>
    <p:extLst>
      <p:ext uri="{BB962C8B-B14F-4D97-AF65-F5344CB8AC3E}">
        <p14:creationId xmlns:p14="http://schemas.microsoft.com/office/powerpoint/2010/main" val="10893431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pPr marL="635000" indent="-635000"/>
            <a:r>
              <a:rPr lang="en-US" sz="2600" dirty="0"/>
              <a:t>VI.	Other Possible Approaches When Pension Reform Efforts Fail or Appear to be Legally Impossible</a:t>
            </a:r>
            <a:endParaRPr lang="en-US" altLang="en-US" sz="2600" dirty="0">
              <a:latin typeface="Arial" charset="0"/>
              <a:ea typeface="ＭＳ Ｐゴシック" charset="-128"/>
              <a:cs typeface="Helvetica" charset="0"/>
            </a:endParaRPr>
          </a:p>
        </p:txBody>
      </p:sp>
      <p:sp>
        <p:nvSpPr>
          <p:cNvPr id="21506" name="Content Placeholder 12"/>
          <p:cNvSpPr>
            <a:spLocks noGrp="1"/>
          </p:cNvSpPr>
          <p:nvPr>
            <p:ph idx="1"/>
          </p:nvPr>
        </p:nvSpPr>
        <p:spPr/>
        <p:txBody>
          <a:bodyPr/>
          <a:lstStyle/>
          <a:p>
            <a:pPr marL="461963" indent="-454025">
              <a:spcBef>
                <a:spcPts val="432"/>
              </a:spcBef>
              <a:buNone/>
            </a:pPr>
            <a:r>
              <a:rPr lang="en-US" sz="2000" dirty="0"/>
              <a:t>A.	</a:t>
            </a:r>
            <a:r>
              <a:rPr lang="en-US" sz="2000" u="sng" dirty="0"/>
              <a:t>Prepackaged Chapter 9 plan of debt adjustment</a:t>
            </a:r>
            <a:r>
              <a:rPr lang="en-US" sz="2000" dirty="0"/>
              <a:t>:</a:t>
            </a:r>
          </a:p>
          <a:p>
            <a:pPr marL="917575" lvl="1" indent="-455613">
              <a:spcBef>
                <a:spcPts val="432"/>
              </a:spcBef>
              <a:buNone/>
            </a:pPr>
            <a:r>
              <a:rPr lang="en-US" sz="1800" dirty="0"/>
              <a:t>1.	For over 25 years, corporations in Chapter 11 have been using a pre-negotiated plan of reorganization done prior to filing for Chapter 11 to expedite the bankruptcy process avoiding the expense, delay and uncertainty of free-fall bankruptcy.</a:t>
            </a:r>
          </a:p>
          <a:p>
            <a:pPr marL="917575" lvl="1" indent="-455613">
              <a:spcBef>
                <a:spcPts val="432"/>
              </a:spcBef>
              <a:buNone/>
            </a:pPr>
            <a:r>
              <a:rPr lang="en-US" sz="1800" dirty="0"/>
              <a:t>2.	Municipalities authorized by their states to file a Chapter 9 could do the same by, prior to filing a Chapter 9, negotiating, soliciting creditor consent to and obtaining favorable creditor class votes for a plan of debt adjustment. After that, a Chapter 9 filing can be accomplished and the time to confirmation of a plan expedited and completed in possibly 3-4 months rather than years.</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70</a:t>
            </a:fld>
            <a:endParaRPr lang="en-US" altLang="en-US" sz="1000" dirty="0">
              <a:solidFill>
                <a:srgbClr val="FFFFFF"/>
              </a:solidFill>
            </a:endParaRPr>
          </a:p>
        </p:txBody>
      </p:sp>
    </p:spTree>
    <p:extLst>
      <p:ext uri="{BB962C8B-B14F-4D97-AF65-F5344CB8AC3E}">
        <p14:creationId xmlns:p14="http://schemas.microsoft.com/office/powerpoint/2010/main" val="3808064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461963" indent="-454025">
              <a:spcBef>
                <a:spcPts val="432"/>
              </a:spcBef>
              <a:buNone/>
            </a:pPr>
            <a:r>
              <a:rPr lang="en-US" sz="2000" dirty="0"/>
              <a:t>B.	</a:t>
            </a:r>
            <a:r>
              <a:rPr lang="en-US" sz="2000" u="sng" dirty="0"/>
              <a:t>Creation of a special federal bankruptcy court for insolvent state and local government pension funds</a:t>
            </a:r>
            <a:r>
              <a:rPr lang="en-US" sz="2000" dirty="0"/>
              <a:t>:</a:t>
            </a:r>
          </a:p>
          <a:p>
            <a:pPr marL="917575" lvl="1" indent="-455613">
              <a:spcBef>
                <a:spcPts val="432"/>
              </a:spcBef>
              <a:buNone/>
            </a:pPr>
            <a:r>
              <a:rPr lang="en-US" sz="1800" dirty="0"/>
              <a:t>1.	Congress has the power under the Bankruptcy Clause of the U.S. Constitution to pass uniform laws on bankruptcy which could include a special court for public pension funds.</a:t>
            </a:r>
          </a:p>
          <a:p>
            <a:pPr marL="917575" lvl="1" indent="-455613">
              <a:spcBef>
                <a:spcPts val="432"/>
              </a:spcBef>
              <a:buNone/>
            </a:pPr>
            <a:r>
              <a:rPr lang="en-US" sz="1800" dirty="0"/>
              <a:t>2.	This special bankruptcy court would be separate from the present federal bankruptcy courts and staffed with judges and other professionals skilled in government finance, budgeting, public pensions, bankruptcy and workout experience. Criteria for filing would be specific ratio of funding or demonstrated inability by the public employer to be able to fully fund. It could be centrally located in Washington, D.C. or a few locations in the U.S.A.</a:t>
            </a:r>
          </a:p>
          <a:p>
            <a:pPr marL="917575" lvl="1" indent="-455613">
              <a:spcBef>
                <a:spcPts val="432"/>
              </a:spcBef>
              <a:buNone/>
            </a:pPr>
            <a:r>
              <a:rPr lang="en-US" sz="1800" dirty="0"/>
              <a:t>3.	Federal legislation would preempt any other laws and give exclusive jurisdiction to the special bankruptcy court.</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71</a:t>
            </a:fld>
            <a:endParaRPr lang="en-US" altLang="en-US" sz="1000" dirty="0">
              <a:solidFill>
                <a:srgbClr val="FFFFFF"/>
              </a:solidFill>
            </a:endParaRPr>
          </a:p>
        </p:txBody>
      </p:sp>
      <p:sp>
        <p:nvSpPr>
          <p:cNvPr id="10" name="Title 11">
            <a:extLst>
              <a:ext uri="{FF2B5EF4-FFF2-40B4-BE49-F238E27FC236}">
                <a16:creationId xmlns:a16="http://schemas.microsoft.com/office/drawing/2014/main" id="{5E72320E-CF2A-644E-962D-0BC891A0543D}"/>
              </a:ext>
            </a:extLst>
          </p:cNvPr>
          <p:cNvSpPr>
            <a:spLocks noGrp="1"/>
          </p:cNvSpPr>
          <p:nvPr>
            <p:ph type="title"/>
          </p:nvPr>
        </p:nvSpPr>
        <p:spPr>
          <a:xfrm>
            <a:off x="457200" y="274638"/>
            <a:ext cx="8229600" cy="1143000"/>
          </a:xfrm>
        </p:spPr>
        <p:txBody>
          <a:bodyPr/>
          <a:lstStyle/>
          <a:p>
            <a:pPr marL="635000" indent="-635000"/>
            <a:r>
              <a:rPr lang="en-US" sz="2600" dirty="0"/>
              <a:t>VI.	Other Possible Approaches When Pension Reform Efforts Fail or Appear to be Legally Impossible</a:t>
            </a:r>
            <a:endParaRPr lang="en-US" altLang="en-US" sz="2600" dirty="0">
              <a:latin typeface="Arial" charset="0"/>
              <a:ea typeface="ＭＳ Ｐゴシック" charset="-128"/>
              <a:cs typeface="Helvetica" charset="0"/>
            </a:endParaRPr>
          </a:p>
        </p:txBody>
      </p:sp>
    </p:spTree>
    <p:extLst>
      <p:ext uri="{BB962C8B-B14F-4D97-AF65-F5344CB8AC3E}">
        <p14:creationId xmlns:p14="http://schemas.microsoft.com/office/powerpoint/2010/main" val="1427330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a:xfrm>
            <a:off x="457200" y="1600200"/>
            <a:ext cx="8229600" cy="4525963"/>
          </a:xfrm>
        </p:spPr>
        <p:txBody>
          <a:bodyPr/>
          <a:lstStyle/>
          <a:p>
            <a:pPr marL="922338" lvl="1" indent="-461963">
              <a:buNone/>
            </a:pPr>
            <a:r>
              <a:rPr lang="en-US" sz="1800" dirty="0"/>
              <a:t>4.	A plan of adjustment would be proposed by the public employer’s governmental body as to what is affordable and sustainable paying as much of the pension obligation as reasonably possible. The plan would be subject to objections of the pension fund, public workers and unions and other interested parties.</a:t>
            </a:r>
          </a:p>
          <a:p>
            <a:pPr marL="922338" lvl="1" indent="-461963">
              <a:buNone/>
            </a:pPr>
            <a:r>
              <a:rPr lang="en-US" sz="1800" dirty="0"/>
              <a:t>5.	The public pension bankruptcy court would determine if the plan of adjustment is affordable, sustainable and in the best interest of the pension fund and its beneficiaries (workers or retirees) as well as other parties in interest, citizens and taxpayers of the public employer. The plan of adjustment must assure that essential Governmental Services and needed infrastructure improvement will be timely funded at an acceptable level.</a:t>
            </a:r>
          </a:p>
          <a:p>
            <a:pPr marL="922338" lvl="1" indent="-461963">
              <a:buNone/>
            </a:pPr>
            <a:r>
              <a:rPr lang="en-US" sz="1800" dirty="0"/>
              <a:t>6.	This plan process could be done as a prepackaged plan process or through use of mediation during the public pension fund bankruptcy process.</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72</a:t>
            </a:fld>
            <a:endParaRPr lang="en-US" altLang="en-US" sz="1000" dirty="0">
              <a:solidFill>
                <a:srgbClr val="FFFFFF"/>
              </a:solidFill>
            </a:endParaRPr>
          </a:p>
        </p:txBody>
      </p:sp>
      <p:sp>
        <p:nvSpPr>
          <p:cNvPr id="10" name="Title 11">
            <a:extLst>
              <a:ext uri="{FF2B5EF4-FFF2-40B4-BE49-F238E27FC236}">
                <a16:creationId xmlns:a16="http://schemas.microsoft.com/office/drawing/2014/main" id="{B3AF2848-39AF-914C-884E-12AC91A84DF5}"/>
              </a:ext>
            </a:extLst>
          </p:cNvPr>
          <p:cNvSpPr>
            <a:spLocks noGrp="1"/>
          </p:cNvSpPr>
          <p:nvPr>
            <p:ph type="title"/>
          </p:nvPr>
        </p:nvSpPr>
        <p:spPr>
          <a:xfrm>
            <a:off x="457200" y="274638"/>
            <a:ext cx="8229600" cy="1143000"/>
          </a:xfrm>
        </p:spPr>
        <p:txBody>
          <a:bodyPr/>
          <a:lstStyle/>
          <a:p>
            <a:pPr marL="635000" indent="-635000"/>
            <a:r>
              <a:rPr lang="en-US" sz="2600" dirty="0"/>
              <a:t>VI.	Other Possible Approaches When Pension Reform Efforts Fail or Appear to be Legally Impossible</a:t>
            </a:r>
            <a:endParaRPr lang="en-US" altLang="en-US" sz="2600" dirty="0">
              <a:latin typeface="Arial" charset="0"/>
              <a:ea typeface="ＭＳ Ｐゴシック" charset="-128"/>
              <a:cs typeface="Helvetica" charset="0"/>
            </a:endParaRPr>
          </a:p>
        </p:txBody>
      </p:sp>
    </p:spTree>
    <p:extLst>
      <p:ext uri="{BB962C8B-B14F-4D97-AF65-F5344CB8AC3E}">
        <p14:creationId xmlns:p14="http://schemas.microsoft.com/office/powerpoint/2010/main" val="21191922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a:xfrm>
            <a:off x="533400" y="1600200"/>
            <a:ext cx="8229600" cy="4525963"/>
          </a:xfrm>
        </p:spPr>
        <p:txBody>
          <a:bodyPr/>
          <a:lstStyle/>
          <a:p>
            <a:pPr marL="460375" indent="-450850">
              <a:spcBef>
                <a:spcPts val="432"/>
              </a:spcBef>
              <a:buNone/>
            </a:pPr>
            <a:r>
              <a:rPr lang="en-US" sz="2000" dirty="0"/>
              <a:t>C.	</a:t>
            </a:r>
            <a:r>
              <a:rPr lang="en-US" sz="2000" u="sng" dirty="0"/>
              <a:t>Government Oversight, Refinancing and Debt Adjustment Commission (”GORDAC”) to assist where public pension reform is otherwise legally or practically impossible</a:t>
            </a:r>
            <a:r>
              <a:rPr lang="en-US" sz="2000" dirty="0"/>
              <a:t>:</a:t>
            </a:r>
          </a:p>
          <a:p>
            <a:pPr marL="922338" lvl="1" indent="-461963">
              <a:spcBef>
                <a:spcPts val="432"/>
              </a:spcBef>
              <a:buNone/>
            </a:pPr>
            <a:r>
              <a:rPr lang="en-US" sz="1700" dirty="0"/>
              <a:t>1.	This is a variation of the two approaches above, prepackaged Chapter 9 and Federal Public Pension Fund Bankruptcy Court. State legislation would create a state commission that would help facilitate voluntary agreement but would have the ability as a quasi-judicial body to decide pension issues and bind all parties through a prepackaged Chapter 9.</a:t>
            </a:r>
          </a:p>
          <a:p>
            <a:pPr marL="922338" lvl="1" indent="-461963">
              <a:spcBef>
                <a:spcPts val="432"/>
              </a:spcBef>
              <a:buNone/>
            </a:pPr>
            <a:r>
              <a:rPr lang="en-US" sz="1700" dirty="0"/>
              <a:t>2.	GORDAC would be comprised of at least three commissioners and professional staff experienced in finance, government, accounting, employee benefit and financial restructuring. One commissioner would supervise the </a:t>
            </a:r>
            <a:r>
              <a:rPr lang="en-US" sz="1700" b="1" u="sng" dirty="0"/>
              <a:t>mediation and voluntary resolution process</a:t>
            </a:r>
            <a:r>
              <a:rPr lang="en-US" sz="1700" dirty="0"/>
              <a:t>, another would be overseeing </a:t>
            </a:r>
            <a:r>
              <a:rPr lang="en-US" sz="1700" b="1" u="sng" dirty="0"/>
              <a:t>transparency of information, discovery and relevant financial disclosure and information</a:t>
            </a:r>
            <a:r>
              <a:rPr lang="en-US" sz="1700" b="1" dirty="0"/>
              <a:t> </a:t>
            </a:r>
            <a:r>
              <a:rPr lang="en-US" sz="1700" dirty="0"/>
              <a:t>exchange and another commissioner would be the chief judge to </a:t>
            </a:r>
            <a:r>
              <a:rPr lang="en-US" sz="1700" b="1" u="sng" dirty="0"/>
              <a:t>preside over hearing and quasi-judicial determination by the commission</a:t>
            </a:r>
            <a:r>
              <a:rPr lang="en-US" sz="1700" dirty="0"/>
              <a:t>.</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73</a:t>
            </a:fld>
            <a:endParaRPr lang="en-US" altLang="en-US" sz="1000" dirty="0">
              <a:solidFill>
                <a:srgbClr val="FFFFFF"/>
              </a:solidFill>
            </a:endParaRPr>
          </a:p>
        </p:txBody>
      </p:sp>
      <p:sp>
        <p:nvSpPr>
          <p:cNvPr id="10" name="Title 11">
            <a:extLst>
              <a:ext uri="{FF2B5EF4-FFF2-40B4-BE49-F238E27FC236}">
                <a16:creationId xmlns:a16="http://schemas.microsoft.com/office/drawing/2014/main" id="{C77C362E-6686-BC43-B1C7-13C89F9A51D6}"/>
              </a:ext>
            </a:extLst>
          </p:cNvPr>
          <p:cNvSpPr>
            <a:spLocks noGrp="1"/>
          </p:cNvSpPr>
          <p:nvPr>
            <p:ph type="title"/>
          </p:nvPr>
        </p:nvSpPr>
        <p:spPr>
          <a:xfrm>
            <a:off x="457200" y="274638"/>
            <a:ext cx="8229600" cy="1143000"/>
          </a:xfrm>
        </p:spPr>
        <p:txBody>
          <a:bodyPr/>
          <a:lstStyle/>
          <a:p>
            <a:pPr marL="635000" indent="-635000"/>
            <a:r>
              <a:rPr lang="en-US" sz="2600" dirty="0"/>
              <a:t>VI.	Other Possible Approaches When Pension Reform Efforts Fail or Appear to be Legally Impossible</a:t>
            </a:r>
            <a:endParaRPr lang="en-US" altLang="en-US" sz="2600" dirty="0">
              <a:latin typeface="Arial" charset="0"/>
              <a:ea typeface="ＭＳ Ｐゴシック" charset="-128"/>
              <a:cs typeface="Helvetica" charset="0"/>
            </a:endParaRPr>
          </a:p>
        </p:txBody>
      </p:sp>
    </p:spTree>
    <p:extLst>
      <p:ext uri="{BB962C8B-B14F-4D97-AF65-F5344CB8AC3E}">
        <p14:creationId xmlns:p14="http://schemas.microsoft.com/office/powerpoint/2010/main" val="16384280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22338" lvl="1" indent="-461963">
              <a:buNone/>
            </a:pPr>
            <a:r>
              <a:rPr lang="en-US" sz="1800" dirty="0"/>
              <a:t>3.	There would be three phases to GORDAC. The first phase would be to determine </a:t>
            </a:r>
            <a:r>
              <a:rPr lang="en-US" sz="1800" b="1" u="sng" dirty="0"/>
              <a:t>the extent of the financial problem (willingness to pay or inability to pay) should taxes and contribution by the employer be raised or should employer contribution and benefits be modified</a:t>
            </a:r>
            <a:r>
              <a:rPr lang="en-US" sz="1800" b="1" dirty="0"/>
              <a:t> </a:t>
            </a:r>
            <a:r>
              <a:rPr lang="en-US" sz="1800" dirty="0"/>
              <a:t>given realistic projection of revenues and expenses of government and availability of funds to pay pension obligations. </a:t>
            </a:r>
            <a:r>
              <a:rPr lang="en-US" sz="1800" b="1" u="sng" dirty="0"/>
              <a:t>Voluntary resolution and mediation is encouraged </a:t>
            </a:r>
            <a:r>
              <a:rPr lang="en-US" sz="1800" dirty="0"/>
              <a:t>in this phase. If voluntary resolution is not successful the second phase may be requested and, under specified criteria, may be mandatory, namely a quasi-judicial determination of what can be paid and what cannot and the appropriate modification of contributions and benefits.</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74</a:t>
            </a:fld>
            <a:endParaRPr lang="en-US" altLang="en-US" sz="1000" dirty="0">
              <a:solidFill>
                <a:srgbClr val="FFFFFF"/>
              </a:solidFill>
            </a:endParaRPr>
          </a:p>
        </p:txBody>
      </p:sp>
      <p:sp>
        <p:nvSpPr>
          <p:cNvPr id="10" name="Title 11">
            <a:extLst>
              <a:ext uri="{FF2B5EF4-FFF2-40B4-BE49-F238E27FC236}">
                <a16:creationId xmlns:a16="http://schemas.microsoft.com/office/drawing/2014/main" id="{F4D2691B-CDFF-5D42-9F81-EF4D580E4178}"/>
              </a:ext>
            </a:extLst>
          </p:cNvPr>
          <p:cNvSpPr>
            <a:spLocks noGrp="1"/>
          </p:cNvSpPr>
          <p:nvPr>
            <p:ph type="title"/>
          </p:nvPr>
        </p:nvSpPr>
        <p:spPr>
          <a:xfrm>
            <a:off x="457200" y="274638"/>
            <a:ext cx="8229600" cy="1143000"/>
          </a:xfrm>
        </p:spPr>
        <p:txBody>
          <a:bodyPr/>
          <a:lstStyle/>
          <a:p>
            <a:pPr marL="635000" indent="-635000"/>
            <a:r>
              <a:rPr lang="en-US" sz="2600" dirty="0"/>
              <a:t>VI.	Other Possible Approaches When Pension Reform Efforts Fail or Appear to be Legally Impossible</a:t>
            </a:r>
            <a:endParaRPr lang="en-US" altLang="en-US" sz="2600" dirty="0">
              <a:latin typeface="Arial" charset="0"/>
              <a:ea typeface="ＭＳ Ｐゴシック" charset="-128"/>
              <a:cs typeface="Helvetica" charset="0"/>
            </a:endParaRPr>
          </a:p>
        </p:txBody>
      </p:sp>
    </p:spTree>
    <p:extLst>
      <p:ext uri="{BB962C8B-B14F-4D97-AF65-F5344CB8AC3E}">
        <p14:creationId xmlns:p14="http://schemas.microsoft.com/office/powerpoint/2010/main" val="1145582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22338" lvl="1" indent="-461963">
              <a:spcBef>
                <a:spcPts val="432"/>
              </a:spcBef>
              <a:buNone/>
            </a:pPr>
            <a:r>
              <a:rPr lang="en-US" sz="1800" dirty="0"/>
              <a:t>4.	The second phase, </a:t>
            </a:r>
            <a:r>
              <a:rPr lang="en-US" sz="1800" b="1" u="sng" dirty="0"/>
              <a:t>quasi-judicial determination, is based on the recovery plan</a:t>
            </a:r>
            <a:r>
              <a:rPr lang="en-US" sz="1800" dirty="0"/>
              <a:t> of the municipality and its proposal for payments subject to objection by creditors, taxpayers, workers, unions and retirees </a:t>
            </a:r>
            <a:r>
              <a:rPr lang="en-US" sz="1800" b="1" u="sng" dirty="0"/>
              <a:t>recognizing funding for essential services and needed infrastructure improvements at an acceptable level is required</a:t>
            </a:r>
            <a:r>
              <a:rPr lang="en-US" sz="1800" dirty="0"/>
              <a:t> and the recovery plan must be </a:t>
            </a:r>
            <a:r>
              <a:rPr lang="en-US" sz="1800" b="1" u="sng" dirty="0"/>
              <a:t>feasible</a:t>
            </a:r>
            <a:r>
              <a:rPr lang="en-US" sz="1800" dirty="0"/>
              <a:t>, and in the </a:t>
            </a:r>
            <a:r>
              <a:rPr lang="en-US" sz="1800" b="1" u="sng" dirty="0"/>
              <a:t>best interest of creditors</a:t>
            </a:r>
            <a:r>
              <a:rPr lang="en-US" sz="1800" dirty="0"/>
              <a:t>, public workers, taxpayers and pension beneficiaries in that </a:t>
            </a:r>
            <a:r>
              <a:rPr lang="en-US" sz="1800" b="1" u="sng" dirty="0"/>
              <a:t>all that can be paid will be paid to creditors and pension beneficiaries without sacrificing the health, safety and welfare</a:t>
            </a:r>
            <a:r>
              <a:rPr lang="en-US" sz="1800" dirty="0"/>
              <a:t> of the citizens or the financial survival of the government.</a:t>
            </a:r>
          </a:p>
          <a:p>
            <a:pPr marL="922338" lvl="1" indent="-461963">
              <a:spcBef>
                <a:spcPts val="432"/>
              </a:spcBef>
              <a:buNone/>
            </a:pPr>
            <a:r>
              <a:rPr lang="en-US" sz="1800" dirty="0"/>
              <a:t>5.	The interested parties can be fully informed in a disclosure statement as to the recovery plan and </a:t>
            </a:r>
            <a:r>
              <a:rPr lang="en-US" sz="1800" b="1" u="sng" dirty="0"/>
              <a:t>vote on the plan of recovery as approved by GORDAC</a:t>
            </a:r>
            <a:r>
              <a:rPr lang="en-US" sz="1800" dirty="0"/>
              <a:t> (with possible modifications by GORDAC as it deems appropriate). The plan can then be implemented, </a:t>
            </a:r>
            <a:r>
              <a:rPr lang="en-US" sz="1800" b="1" u="sng" dirty="0"/>
              <a:t>if necessary, as a prepackaged plan in Chapter 9</a:t>
            </a:r>
            <a:r>
              <a:rPr lang="en-US" sz="1800" dirty="0"/>
              <a:t>.</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75</a:t>
            </a:fld>
            <a:endParaRPr lang="en-US" altLang="en-US" sz="1000" dirty="0">
              <a:solidFill>
                <a:srgbClr val="FFFFFF"/>
              </a:solidFill>
            </a:endParaRPr>
          </a:p>
        </p:txBody>
      </p:sp>
      <p:sp>
        <p:nvSpPr>
          <p:cNvPr id="10" name="Title 11">
            <a:extLst>
              <a:ext uri="{FF2B5EF4-FFF2-40B4-BE49-F238E27FC236}">
                <a16:creationId xmlns:a16="http://schemas.microsoft.com/office/drawing/2014/main" id="{2E947808-CB87-9E45-859A-588AEFEF7103}"/>
              </a:ext>
            </a:extLst>
          </p:cNvPr>
          <p:cNvSpPr>
            <a:spLocks noGrp="1"/>
          </p:cNvSpPr>
          <p:nvPr>
            <p:ph type="title"/>
          </p:nvPr>
        </p:nvSpPr>
        <p:spPr>
          <a:xfrm>
            <a:off x="457200" y="274638"/>
            <a:ext cx="8229600" cy="1143000"/>
          </a:xfrm>
        </p:spPr>
        <p:txBody>
          <a:bodyPr/>
          <a:lstStyle/>
          <a:p>
            <a:pPr marL="635000" indent="-635000"/>
            <a:r>
              <a:rPr lang="en-US" sz="2600" dirty="0"/>
              <a:t>VI.	Other Possible Approaches When Pension Reform Efforts Fail or Appear to be Legally Impossible</a:t>
            </a:r>
            <a:endParaRPr lang="en-US" altLang="en-US" sz="2600" dirty="0">
              <a:latin typeface="Arial" charset="0"/>
              <a:ea typeface="ＭＳ Ｐゴシック" charset="-128"/>
              <a:cs typeface="Helvetica" charset="0"/>
            </a:endParaRPr>
          </a:p>
        </p:txBody>
      </p:sp>
    </p:spTree>
    <p:extLst>
      <p:ext uri="{BB962C8B-B14F-4D97-AF65-F5344CB8AC3E}">
        <p14:creationId xmlns:p14="http://schemas.microsoft.com/office/powerpoint/2010/main" val="11676588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AA56-CCC0-634D-9B57-F104AE7EA399}"/>
              </a:ext>
            </a:extLst>
          </p:cNvPr>
          <p:cNvSpPr>
            <a:spLocks noGrp="1"/>
          </p:cNvSpPr>
          <p:nvPr>
            <p:ph type="title"/>
          </p:nvPr>
        </p:nvSpPr>
        <p:spPr/>
        <p:txBody>
          <a:bodyPr/>
          <a:lstStyle/>
          <a:p>
            <a:pPr marL="806450" indent="-806450"/>
            <a:r>
              <a:rPr lang="en-US" dirty="0"/>
              <a:t>VII.	Conclusion</a:t>
            </a:r>
          </a:p>
        </p:txBody>
      </p:sp>
      <p:sp>
        <p:nvSpPr>
          <p:cNvPr id="3" name="Content Placeholder 2">
            <a:extLst>
              <a:ext uri="{FF2B5EF4-FFF2-40B4-BE49-F238E27FC236}">
                <a16:creationId xmlns:a16="http://schemas.microsoft.com/office/drawing/2014/main" id="{872A9A6F-B899-1448-BA85-DB08B62262F2}"/>
              </a:ext>
            </a:extLst>
          </p:cNvPr>
          <p:cNvSpPr>
            <a:spLocks noGrp="1"/>
          </p:cNvSpPr>
          <p:nvPr>
            <p:ph idx="1"/>
          </p:nvPr>
        </p:nvSpPr>
        <p:spPr/>
        <p:txBody>
          <a:bodyPr/>
          <a:lstStyle/>
          <a:p>
            <a:pPr marL="461963" indent="-461963">
              <a:spcBef>
                <a:spcPts val="432"/>
              </a:spcBef>
              <a:buNone/>
            </a:pPr>
            <a:r>
              <a:rPr lang="en-US" sz="2000" dirty="0"/>
              <a:t>A.	If pension reform efforts under current state law have failed and state constitutional and statutory provisions are obstacles to any needed pension reform efforts, the answer should not and cannot be that the government reduces funding for essential Governmental Services, services decline to unacceptable levels, the government melts financially and corporate and individual taxpayers leave.</a:t>
            </a:r>
          </a:p>
          <a:p>
            <a:pPr marL="461963" indent="-461963">
              <a:spcBef>
                <a:spcPts val="432"/>
              </a:spcBef>
              <a:buNone/>
            </a:pPr>
            <a:r>
              <a:rPr lang="en-US" sz="2000" dirty="0"/>
              <a:t>B.	If public pension funding issues are an unwillingness to pay from a government that has the ability to pay, then the government must step-up and fund the underfunded pension obligation.</a:t>
            </a:r>
          </a:p>
        </p:txBody>
      </p:sp>
      <p:sp>
        <p:nvSpPr>
          <p:cNvPr id="4" name="Slide Number Placeholder 3">
            <a:extLst>
              <a:ext uri="{FF2B5EF4-FFF2-40B4-BE49-F238E27FC236}">
                <a16:creationId xmlns:a16="http://schemas.microsoft.com/office/drawing/2014/main" id="{E3EB5CAD-048A-D64B-884C-AE12D49691DB}"/>
              </a:ext>
            </a:extLst>
          </p:cNvPr>
          <p:cNvSpPr>
            <a:spLocks noGrp="1"/>
          </p:cNvSpPr>
          <p:nvPr>
            <p:ph type="sldNum" sz="quarter" idx="10"/>
          </p:nvPr>
        </p:nvSpPr>
        <p:spPr/>
        <p:txBody>
          <a:bodyPr/>
          <a:lstStyle/>
          <a:p>
            <a:pPr>
              <a:defRPr/>
            </a:pPr>
            <a:fld id="{7B7B7820-71BC-D745-8E29-FE5845215BEB}" type="slidenum">
              <a:rPr lang="en-US" altLang="en-US" smtClean="0"/>
              <a:pPr>
                <a:defRPr/>
              </a:pPr>
              <a:t>76</a:t>
            </a:fld>
            <a:endParaRPr lang="en-US" altLang="en-US" dirty="0"/>
          </a:p>
        </p:txBody>
      </p:sp>
    </p:spTree>
    <p:extLst>
      <p:ext uri="{BB962C8B-B14F-4D97-AF65-F5344CB8AC3E}">
        <p14:creationId xmlns:p14="http://schemas.microsoft.com/office/powerpoint/2010/main" val="10212041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A9A6F-B899-1448-BA85-DB08B62262F2}"/>
              </a:ext>
            </a:extLst>
          </p:cNvPr>
          <p:cNvSpPr>
            <a:spLocks noGrp="1"/>
          </p:cNvSpPr>
          <p:nvPr>
            <p:ph idx="1"/>
          </p:nvPr>
        </p:nvSpPr>
        <p:spPr/>
        <p:txBody>
          <a:bodyPr/>
          <a:lstStyle/>
          <a:p>
            <a:pPr marL="461963" indent="-461963">
              <a:spcBef>
                <a:spcPts val="432"/>
              </a:spcBef>
              <a:buNone/>
            </a:pPr>
            <a:r>
              <a:rPr lang="en-US" sz="2000" dirty="0"/>
              <a:t>C.	If the government has the inability, financially, to pay the underfunded public pension obligations, and it attempts a voluntary or negotiated needed pension reform that has failed or appears impossible due to state Constitutional Pension Protection Clauses or statute and court rulings, then, specifically the Prepackaged Chapter 9 Public Pension Fund Bankruptcy Court, Government Oversight, Refinancing, and Debt Adjustment Commission or Model Guidelines for a constitutional amendment or a legislative public pension funding policy should be considered to address or resolve the public pension issues. (This assumes that taxes have been raised to the fullest extent legally possible or prudent, and the expenses have been reduced to the extent reasonably practical.)</a:t>
            </a:r>
          </a:p>
        </p:txBody>
      </p:sp>
      <p:sp>
        <p:nvSpPr>
          <p:cNvPr id="4" name="Slide Number Placeholder 3">
            <a:extLst>
              <a:ext uri="{FF2B5EF4-FFF2-40B4-BE49-F238E27FC236}">
                <a16:creationId xmlns:a16="http://schemas.microsoft.com/office/drawing/2014/main" id="{E3EB5CAD-048A-D64B-884C-AE12D49691DB}"/>
              </a:ext>
            </a:extLst>
          </p:cNvPr>
          <p:cNvSpPr>
            <a:spLocks noGrp="1"/>
          </p:cNvSpPr>
          <p:nvPr>
            <p:ph type="sldNum" sz="quarter" idx="10"/>
          </p:nvPr>
        </p:nvSpPr>
        <p:spPr/>
        <p:txBody>
          <a:bodyPr/>
          <a:lstStyle/>
          <a:p>
            <a:pPr>
              <a:defRPr/>
            </a:pPr>
            <a:fld id="{7B7B7820-71BC-D745-8E29-FE5845215BEB}" type="slidenum">
              <a:rPr lang="en-US" altLang="en-US" smtClean="0"/>
              <a:pPr>
                <a:defRPr/>
              </a:pPr>
              <a:t>77</a:t>
            </a:fld>
            <a:endParaRPr lang="en-US" altLang="en-US" dirty="0"/>
          </a:p>
        </p:txBody>
      </p:sp>
      <p:sp>
        <p:nvSpPr>
          <p:cNvPr id="7" name="Title 1">
            <a:extLst>
              <a:ext uri="{FF2B5EF4-FFF2-40B4-BE49-F238E27FC236}">
                <a16:creationId xmlns:a16="http://schemas.microsoft.com/office/drawing/2014/main" id="{01FB9EF0-9881-114A-A3F8-C3C3D5136CB6}"/>
              </a:ext>
            </a:extLst>
          </p:cNvPr>
          <p:cNvSpPr>
            <a:spLocks noGrp="1"/>
          </p:cNvSpPr>
          <p:nvPr>
            <p:ph type="title"/>
          </p:nvPr>
        </p:nvSpPr>
        <p:spPr>
          <a:xfrm>
            <a:off x="457200" y="274638"/>
            <a:ext cx="8229600" cy="1143000"/>
          </a:xfrm>
        </p:spPr>
        <p:txBody>
          <a:bodyPr/>
          <a:lstStyle/>
          <a:p>
            <a:pPr marL="806450" indent="-806450"/>
            <a:r>
              <a:rPr lang="en-US" dirty="0"/>
              <a:t>VII.	Conclusion</a:t>
            </a:r>
          </a:p>
        </p:txBody>
      </p:sp>
    </p:spTree>
    <p:extLst>
      <p:ext uri="{BB962C8B-B14F-4D97-AF65-F5344CB8AC3E}">
        <p14:creationId xmlns:p14="http://schemas.microsoft.com/office/powerpoint/2010/main" val="7860174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A9A6F-B899-1448-BA85-DB08B62262F2}"/>
              </a:ext>
            </a:extLst>
          </p:cNvPr>
          <p:cNvSpPr>
            <a:spLocks noGrp="1"/>
          </p:cNvSpPr>
          <p:nvPr>
            <p:ph idx="1"/>
          </p:nvPr>
        </p:nvSpPr>
        <p:spPr/>
        <p:txBody>
          <a:bodyPr/>
          <a:lstStyle/>
          <a:p>
            <a:pPr marL="461963" indent="-461963">
              <a:spcBef>
                <a:spcPts val="432"/>
              </a:spcBef>
              <a:buNone/>
            </a:pPr>
            <a:r>
              <a:rPr lang="en-US" sz="2000" dirty="0"/>
              <a:t>D.	The answer should never be that the needed public pension reforms have failed or appear impossible so the government itself fails and all parties suffer the worst outcome possible.</a:t>
            </a:r>
          </a:p>
        </p:txBody>
      </p:sp>
      <p:sp>
        <p:nvSpPr>
          <p:cNvPr id="4" name="Slide Number Placeholder 3">
            <a:extLst>
              <a:ext uri="{FF2B5EF4-FFF2-40B4-BE49-F238E27FC236}">
                <a16:creationId xmlns:a16="http://schemas.microsoft.com/office/drawing/2014/main" id="{E3EB5CAD-048A-D64B-884C-AE12D49691DB}"/>
              </a:ext>
            </a:extLst>
          </p:cNvPr>
          <p:cNvSpPr>
            <a:spLocks noGrp="1"/>
          </p:cNvSpPr>
          <p:nvPr>
            <p:ph type="sldNum" sz="quarter" idx="10"/>
          </p:nvPr>
        </p:nvSpPr>
        <p:spPr/>
        <p:txBody>
          <a:bodyPr/>
          <a:lstStyle/>
          <a:p>
            <a:pPr>
              <a:defRPr/>
            </a:pPr>
            <a:fld id="{7B7B7820-71BC-D745-8E29-FE5845215BEB}" type="slidenum">
              <a:rPr lang="en-US" altLang="en-US" smtClean="0"/>
              <a:pPr>
                <a:defRPr/>
              </a:pPr>
              <a:t>78</a:t>
            </a:fld>
            <a:endParaRPr lang="en-US" altLang="en-US" dirty="0"/>
          </a:p>
        </p:txBody>
      </p:sp>
      <p:sp>
        <p:nvSpPr>
          <p:cNvPr id="7" name="Title 1">
            <a:extLst>
              <a:ext uri="{FF2B5EF4-FFF2-40B4-BE49-F238E27FC236}">
                <a16:creationId xmlns:a16="http://schemas.microsoft.com/office/drawing/2014/main" id="{9716ADE1-52A0-494E-883A-16C0209FF3B4}"/>
              </a:ext>
            </a:extLst>
          </p:cNvPr>
          <p:cNvSpPr>
            <a:spLocks noGrp="1"/>
          </p:cNvSpPr>
          <p:nvPr>
            <p:ph type="title"/>
          </p:nvPr>
        </p:nvSpPr>
        <p:spPr>
          <a:xfrm>
            <a:off x="457200" y="274638"/>
            <a:ext cx="8229600" cy="1143000"/>
          </a:xfrm>
        </p:spPr>
        <p:txBody>
          <a:bodyPr/>
          <a:lstStyle/>
          <a:p>
            <a:pPr marL="806450" indent="-806450"/>
            <a:r>
              <a:rPr lang="en-US" dirty="0"/>
              <a:t>VII.	Conclusion</a:t>
            </a:r>
          </a:p>
        </p:txBody>
      </p:sp>
    </p:spTree>
    <p:extLst>
      <p:ext uri="{BB962C8B-B14F-4D97-AF65-F5344CB8AC3E}">
        <p14:creationId xmlns:p14="http://schemas.microsoft.com/office/powerpoint/2010/main" val="280229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7"/>
          <p:cNvSpPr>
            <a:spLocks noGrp="1"/>
          </p:cNvSpPr>
          <p:nvPr>
            <p:ph idx="1"/>
          </p:nvPr>
        </p:nvSpPr>
        <p:spPr>
          <a:xfrm>
            <a:off x="533400" y="1600200"/>
            <a:ext cx="8229600" cy="4525963"/>
          </a:xfrm>
        </p:spPr>
        <p:txBody>
          <a:bodyPr/>
          <a:lstStyle/>
          <a:p>
            <a:pPr marL="455613" indent="-455613">
              <a:lnSpc>
                <a:spcPts val="2400"/>
              </a:lnSpc>
              <a:spcBef>
                <a:spcPts val="432"/>
              </a:spcBef>
              <a:buFont typeface="Wingdings" pitchFamily="-105" charset="2"/>
              <a:buNone/>
            </a:pPr>
            <a:r>
              <a:rPr lang="en-US" sz="2000" dirty="0">
                <a:latin typeface="Arial" pitchFamily="-105" charset="0"/>
                <a:ea typeface="Arial" pitchFamily="-105" charset="0"/>
                <a:cs typeface="Arial" pitchFamily="-105" charset="0"/>
              </a:rPr>
              <a:t>A.	</a:t>
            </a:r>
            <a:r>
              <a:rPr lang="en-US" sz="2000" u="sng" dirty="0">
                <a:latin typeface="Arial" pitchFamily="-105" charset="0"/>
                <a:ea typeface="Arial" pitchFamily="-105" charset="0"/>
                <a:cs typeface="Arial" pitchFamily="-105" charset="0"/>
              </a:rPr>
              <a:t>The transition of pensions from a gratuity (to be paid if you want) to a contractual obligation (that is enforceable)</a:t>
            </a:r>
            <a:r>
              <a:rPr lang="en-US" sz="2000" dirty="0">
                <a:latin typeface="Arial" pitchFamily="-105" charset="0"/>
                <a:ea typeface="Arial" pitchFamily="-105" charset="0"/>
                <a:cs typeface="Arial" pitchFamily="-105" charset="0"/>
              </a:rPr>
              <a:t>:</a:t>
            </a:r>
          </a:p>
          <a:p>
            <a:pPr marL="922338" lvl="1" indent="-454025">
              <a:lnSpc>
                <a:spcPts val="2400"/>
              </a:lnSpc>
              <a:spcBef>
                <a:spcPts val="432"/>
              </a:spcBef>
              <a:buNone/>
            </a:pPr>
            <a:r>
              <a:rPr lang="en-US" sz="1800" dirty="0">
                <a:latin typeface="Arial" pitchFamily="-105" charset="0"/>
                <a:ea typeface="Arial" pitchFamily="-105" charset="0"/>
                <a:cs typeface="Arial" pitchFamily="-105" charset="0"/>
              </a:rPr>
              <a:t>1.	</a:t>
            </a:r>
            <a:r>
              <a:rPr lang="en-US" sz="1800" u="sng" dirty="0">
                <a:latin typeface="Arial" pitchFamily="-105" charset="0"/>
                <a:ea typeface="Arial" pitchFamily="-105" charset="0"/>
                <a:cs typeface="Arial" pitchFamily="-105" charset="0"/>
              </a:rPr>
              <a:t>Different approaches</a:t>
            </a:r>
            <a:r>
              <a:rPr lang="en-US" sz="1800" dirty="0">
                <a:latin typeface="Arial" pitchFamily="-105" charset="0"/>
                <a:ea typeface="Arial" pitchFamily="-105" charset="0"/>
                <a:cs typeface="Arial" pitchFamily="-105" charset="0"/>
              </a:rPr>
              <a:t>. States take different approaches in analyzing the pension rights of public employees and whether those rights can be modified.</a:t>
            </a:r>
          </a:p>
          <a:p>
            <a:pPr marL="922338" lvl="1" indent="-454025">
              <a:lnSpc>
                <a:spcPts val="2400"/>
              </a:lnSpc>
              <a:spcBef>
                <a:spcPts val="432"/>
              </a:spcBef>
              <a:buNone/>
            </a:pPr>
            <a:r>
              <a:rPr lang="en-US" sz="1800" dirty="0">
                <a:latin typeface="Arial" pitchFamily="-105" charset="0"/>
                <a:ea typeface="Arial" pitchFamily="-105" charset="0"/>
                <a:cs typeface="Arial" pitchFamily="-105" charset="0"/>
              </a:rPr>
              <a:t>2.	</a:t>
            </a:r>
            <a:r>
              <a:rPr lang="en-US" sz="1800" u="sng" dirty="0">
                <a:latin typeface="Arial" pitchFamily="-105" charset="0"/>
                <a:ea typeface="Arial" pitchFamily="-105" charset="0"/>
                <a:cs typeface="Arial" pitchFamily="-105" charset="0"/>
              </a:rPr>
              <a:t>Pensions as gratuities</a:t>
            </a:r>
            <a:r>
              <a:rPr lang="en-US" sz="1800" dirty="0">
                <a:latin typeface="Arial" pitchFamily="-105" charset="0"/>
                <a:ea typeface="Arial" pitchFamily="-105" charset="0"/>
                <a:cs typeface="Arial" pitchFamily="-105" charset="0"/>
              </a:rPr>
              <a:t>. Prior to the second half of the 1900’s, pension payments were considered to be in the nature of a gratuity that could be reduced at will. Pension obligations were viewed as “pay as you go” since they were to be paid if there were funds and if the state or local government so desired.</a:t>
            </a:r>
          </a:p>
          <a:p>
            <a:pPr marL="922338" lvl="1" indent="-454025">
              <a:lnSpc>
                <a:spcPts val="2400"/>
              </a:lnSpc>
              <a:spcBef>
                <a:spcPts val="432"/>
              </a:spcBef>
              <a:buNone/>
            </a:pPr>
            <a:r>
              <a:rPr lang="en-US" sz="1800" dirty="0">
                <a:latin typeface="Arial" pitchFamily="-105" charset="0"/>
                <a:ea typeface="Arial" pitchFamily="-105" charset="0"/>
                <a:cs typeface="Arial" pitchFamily="-105" charset="0"/>
              </a:rPr>
              <a:t>3.	</a:t>
            </a:r>
            <a:r>
              <a:rPr lang="en-US" sz="1800" u="sng" dirty="0">
                <a:latin typeface="Arial" pitchFamily="-105" charset="0"/>
                <a:ea typeface="Arial" pitchFamily="-105" charset="0"/>
                <a:cs typeface="Arial" pitchFamily="-105" charset="0"/>
              </a:rPr>
              <a:t>Current treatment of pensions</a:t>
            </a:r>
            <a:r>
              <a:rPr lang="en-US" sz="1800" dirty="0">
                <a:latin typeface="Arial" pitchFamily="-105" charset="0"/>
                <a:ea typeface="Arial" pitchFamily="-105" charset="0"/>
                <a:cs typeface="Arial" pitchFamily="-105" charset="0"/>
              </a:rPr>
              <a:t>. Currently, states take different approaches in dealing with the impairment of pension benefits.</a:t>
            </a:r>
          </a:p>
        </p:txBody>
      </p:sp>
      <p:sp>
        <p:nvSpPr>
          <p:cNvPr id="31748" name="Slide Number Placeholder 3"/>
          <p:cNvSpPr>
            <a:spLocks noGrp="1"/>
          </p:cNvSpPr>
          <p:nvPr>
            <p:ph type="sldNum" sz="quarter" idx="10"/>
          </p:nvPr>
        </p:nvSpPr>
        <p:spPr bwMode="auto">
          <a:noFill/>
          <a:ln>
            <a:miter lim="800000"/>
            <a:headEnd/>
            <a:tailEnd/>
          </a:ln>
        </p:spPr>
        <p:txBody>
          <a:bodyPr/>
          <a:lstStyle/>
          <a:p>
            <a:fld id="{00D39EF2-8502-664C-97C5-083A29E30EF9}" type="slidenum">
              <a:rPr lang="en-US" smtClean="0">
                <a:latin typeface="Arial" pitchFamily="-105" charset="0"/>
                <a:ea typeface="Helvetica" pitchFamily="-105" charset="0"/>
                <a:cs typeface="Helvetica" pitchFamily="-105" charset="0"/>
              </a:rPr>
              <a:pPr/>
              <a:t>7</a:t>
            </a:fld>
            <a:endParaRPr lang="en-US" dirty="0">
              <a:latin typeface="Arial" pitchFamily="-105" charset="0"/>
              <a:ea typeface="Helvetica" pitchFamily="-105" charset="0"/>
              <a:cs typeface="Helvetica" pitchFamily="-105" charset="0"/>
            </a:endParaRPr>
          </a:p>
        </p:txBody>
      </p:sp>
      <p:sp>
        <p:nvSpPr>
          <p:cNvPr id="7"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8140703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6" name="Content Placeholder 12"/>
          <p:cNvSpPr>
            <a:spLocks noGrp="1"/>
          </p:cNvSpPr>
          <p:nvPr>
            <p:ph idx="1"/>
          </p:nvPr>
        </p:nvSpPr>
        <p:spPr/>
        <p:txBody>
          <a:bodyPr/>
          <a:lstStyle/>
          <a:p>
            <a:pPr marL="0" indent="0">
              <a:spcBef>
                <a:spcPts val="432"/>
              </a:spcBef>
              <a:buNone/>
            </a:pPr>
            <a:r>
              <a:rPr lang="en-US" altLang="en-US" sz="2200" dirty="0">
                <a:latin typeface="Arial" charset="0"/>
                <a:ea typeface="ＭＳ Ｐゴシック" charset="-128"/>
                <a:cs typeface="Helvetica" charset="0"/>
              </a:rPr>
              <a:t>Can raising taxes and pay as you go with normal economic growth of Illinois solve the pension underfunding problem?</a:t>
            </a:r>
          </a:p>
          <a:p>
            <a:pPr marL="460375" indent="-460375">
              <a:spcBef>
                <a:spcPts val="432"/>
              </a:spcBef>
              <a:buNone/>
            </a:pPr>
            <a:r>
              <a:rPr lang="en-US" altLang="en-US" sz="2000" dirty="0">
                <a:latin typeface="Arial" charset="0"/>
                <a:ea typeface="ＭＳ Ｐゴシック" charset="-128"/>
                <a:cs typeface="Helvetica" charset="0"/>
              </a:rPr>
              <a:t>A.	</a:t>
            </a:r>
            <a:r>
              <a:rPr lang="en-US" altLang="en-US" sz="2000" u="sng" dirty="0">
                <a:latin typeface="Arial" charset="0"/>
                <a:ea typeface="ＭＳ Ｐゴシック" charset="-128"/>
                <a:cs typeface="Helvetica" charset="0"/>
              </a:rPr>
              <a:t>Population growth in Illinois compared to U.S.A. average and Midwest has not been increasing at a sufficient rate to make a difference</a:t>
            </a:r>
            <a:r>
              <a:rPr lang="en-US" altLang="en-US" sz="2000" dirty="0">
                <a:latin typeface="Arial" charset="0"/>
                <a:ea typeface="ＭＳ Ｐゴシック" charset="-128"/>
                <a:cs typeface="Helvetica" charset="0"/>
              </a:rPr>
              <a:t>:</a:t>
            </a:r>
          </a:p>
          <a:p>
            <a:pPr marL="922338" lvl="1" indent="-450850">
              <a:spcBef>
                <a:spcPts val="432"/>
              </a:spcBef>
              <a:buNone/>
            </a:pPr>
            <a:r>
              <a:rPr lang="en-US" altLang="en-US" sz="1800" dirty="0">
                <a:latin typeface="Arial" charset="0"/>
                <a:ea typeface="ＭＳ Ｐゴシック" charset="-128"/>
                <a:cs typeface="Helvetica" charset="0"/>
              </a:rPr>
              <a:t>1.	While Illinois population grew by 8.6% between 1990-2000, its population grew only 2.9% between 2000-2017. While the U.S.A average growth was 13.2% between 1990-2000 and 15.4% between 2000-2017, Illinois was 10</a:t>
            </a:r>
            <a:r>
              <a:rPr lang="en-US" altLang="en-US" sz="1800" baseline="30000" dirty="0">
                <a:latin typeface="Arial" charset="0"/>
                <a:ea typeface="ＭＳ Ｐゴシック" charset="-128"/>
                <a:cs typeface="Helvetica" charset="0"/>
              </a:rPr>
              <a:t>th</a:t>
            </a:r>
            <a:r>
              <a:rPr lang="en-US" altLang="en-US" sz="1800" dirty="0">
                <a:latin typeface="Arial" charset="0"/>
                <a:ea typeface="ＭＳ Ｐゴシック" charset="-128"/>
                <a:cs typeface="Helvetica" charset="0"/>
              </a:rPr>
              <a:t> out of 12 Midwestern states in population growth.</a:t>
            </a:r>
          </a:p>
          <a:p>
            <a:pPr marL="922338" lvl="1" indent="-450850">
              <a:spcBef>
                <a:spcPts val="432"/>
              </a:spcBef>
              <a:buNone/>
            </a:pPr>
            <a:r>
              <a:rPr lang="en-US" altLang="en-US" sz="1800" dirty="0">
                <a:latin typeface="Arial" charset="0"/>
                <a:ea typeface="ＭＳ Ｐゴシック" charset="-128"/>
                <a:cs typeface="Helvetica" charset="0"/>
              </a:rPr>
              <a:t>2.	Unless there are other factors and/or economic development adding new employers and employees, there appears to be little help from population growth.</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79</a:t>
            </a:fld>
            <a:endParaRPr lang="en-US" altLang="en-US" sz="1000" dirty="0">
              <a:solidFill>
                <a:srgbClr val="FFFFFF"/>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6" name="Content Placeholder 12"/>
          <p:cNvSpPr>
            <a:spLocks noGrp="1"/>
          </p:cNvSpPr>
          <p:nvPr>
            <p:ph idx="1"/>
          </p:nvPr>
        </p:nvSpPr>
        <p:spPr/>
        <p:txBody>
          <a:bodyPr/>
          <a:lstStyle/>
          <a:p>
            <a:pPr marL="922338" lvl="1" indent="-450850">
              <a:spcBef>
                <a:spcPts val="432"/>
              </a:spcBef>
              <a:buNone/>
            </a:pPr>
            <a:r>
              <a:rPr lang="en-US" altLang="en-US" sz="1800" dirty="0">
                <a:latin typeface="Arial" charset="0"/>
                <a:ea typeface="ＭＳ Ｐゴシック" charset="-128"/>
                <a:cs typeface="Helvetica" charset="0"/>
              </a:rPr>
              <a:t>3.	Compared to other states with significant public pension issues, Illinois’ population growth of 2.9% is lacking compared to other states as between 2000-2017 population growth of 16.3% for California, 5.2% for Connecticut, and 12.8% for Pennsylvania.</a:t>
            </a:r>
          </a:p>
          <a:p>
            <a:pPr marL="922338" lvl="1" indent="-450850">
              <a:spcBef>
                <a:spcPts val="432"/>
              </a:spcBef>
              <a:buNone/>
            </a:pPr>
            <a:r>
              <a:rPr lang="en-US" altLang="en-US" sz="1800" dirty="0">
                <a:latin typeface="Arial" charset="0"/>
                <a:ea typeface="ＭＳ Ｐゴシック" charset="-128"/>
                <a:cs typeface="Helvetica" charset="0"/>
              </a:rPr>
              <a:t>4.	Domestic net-migration by Illinois was second in the nation for population loss with a negative -5% between 2010-2017 with New York at -5.25%.</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80</a:t>
            </a:fld>
            <a:endParaRPr lang="en-US" altLang="en-US" sz="1000" dirty="0">
              <a:solidFill>
                <a:srgbClr val="FFFFFF"/>
              </a:solidFill>
            </a:endParaRPr>
          </a:p>
        </p:txBody>
      </p:sp>
    </p:spTree>
    <p:extLst>
      <p:ext uri="{BB962C8B-B14F-4D97-AF65-F5344CB8AC3E}">
        <p14:creationId xmlns:p14="http://schemas.microsoft.com/office/powerpoint/2010/main" val="32729871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81</a:t>
            </a:fld>
            <a:endParaRPr lang="en-US" altLang="en-US" sz="1000" dirty="0">
              <a:solidFill>
                <a:srgbClr val="FFFFFF"/>
              </a:solidFill>
            </a:endParaRPr>
          </a:p>
        </p:txBody>
      </p:sp>
      <p:sp>
        <p:nvSpPr>
          <p:cNvPr id="5" name="Content Placeholder 12">
            <a:extLst>
              <a:ext uri="{FF2B5EF4-FFF2-40B4-BE49-F238E27FC236}">
                <a16:creationId xmlns:a16="http://schemas.microsoft.com/office/drawing/2014/main" id="{65321E52-2000-9343-A38A-F066C2482ABD}"/>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Midwest States Population Increase – 2000-2017 and 1990-2000</a:t>
            </a: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600"/>
              </a:spcBef>
              <a:buNone/>
            </a:pPr>
            <a:r>
              <a:rPr lang="en-US" altLang="en-US" sz="1000" dirty="0">
                <a:latin typeface="Arial" charset="0"/>
                <a:ea typeface="ＭＳ Ｐゴシック" charset="-128"/>
                <a:cs typeface="Helvetica" charset="0"/>
              </a:rPr>
              <a:t>Source: U.S. Census</a:t>
            </a:r>
          </a:p>
        </p:txBody>
      </p:sp>
      <p:graphicFrame>
        <p:nvGraphicFramePr>
          <p:cNvPr id="6" name="Table 5">
            <a:extLst>
              <a:ext uri="{FF2B5EF4-FFF2-40B4-BE49-F238E27FC236}">
                <a16:creationId xmlns:a16="http://schemas.microsoft.com/office/drawing/2014/main" id="{C44C6D6D-5B98-3B4D-9686-07ED12543E29}"/>
              </a:ext>
            </a:extLst>
          </p:cNvPr>
          <p:cNvGraphicFramePr>
            <a:graphicFrameLocks noGrp="1"/>
          </p:cNvGraphicFramePr>
          <p:nvPr>
            <p:extLst>
              <p:ext uri="{D42A27DB-BD31-4B8C-83A1-F6EECF244321}">
                <p14:modId xmlns:p14="http://schemas.microsoft.com/office/powerpoint/2010/main" val="4009617406"/>
              </p:ext>
            </p:extLst>
          </p:nvPr>
        </p:nvGraphicFramePr>
        <p:xfrm>
          <a:off x="1181100" y="1968137"/>
          <a:ext cx="6781800" cy="3975463"/>
        </p:xfrm>
        <a:graphic>
          <a:graphicData uri="http://schemas.openxmlformats.org/drawingml/2006/table">
            <a:tbl>
              <a:tblPr firstRow="1" bandRow="1">
                <a:tableStyleId>{5940675A-B579-460E-94D1-54222C63F5DA}</a:tableStyleId>
              </a:tblPr>
              <a:tblGrid>
                <a:gridCol w="1525905">
                  <a:extLst>
                    <a:ext uri="{9D8B030D-6E8A-4147-A177-3AD203B41FA5}">
                      <a16:colId xmlns:a16="http://schemas.microsoft.com/office/drawing/2014/main" val="1777687386"/>
                    </a:ext>
                  </a:extLst>
                </a:gridCol>
                <a:gridCol w="1064895">
                  <a:extLst>
                    <a:ext uri="{9D8B030D-6E8A-4147-A177-3AD203B41FA5}">
                      <a16:colId xmlns:a16="http://schemas.microsoft.com/office/drawing/2014/main" val="502152959"/>
                    </a:ext>
                  </a:extLst>
                </a:gridCol>
                <a:gridCol w="1219200">
                  <a:extLst>
                    <a:ext uri="{9D8B030D-6E8A-4147-A177-3AD203B41FA5}">
                      <a16:colId xmlns:a16="http://schemas.microsoft.com/office/drawing/2014/main" val="4031727419"/>
                    </a:ext>
                  </a:extLst>
                </a:gridCol>
                <a:gridCol w="990600">
                  <a:extLst>
                    <a:ext uri="{9D8B030D-6E8A-4147-A177-3AD203B41FA5}">
                      <a16:colId xmlns:a16="http://schemas.microsoft.com/office/drawing/2014/main" val="777321015"/>
                    </a:ext>
                  </a:extLst>
                </a:gridCol>
                <a:gridCol w="990600">
                  <a:extLst>
                    <a:ext uri="{9D8B030D-6E8A-4147-A177-3AD203B41FA5}">
                      <a16:colId xmlns:a16="http://schemas.microsoft.com/office/drawing/2014/main" val="1652902031"/>
                    </a:ext>
                  </a:extLst>
                </a:gridCol>
                <a:gridCol w="990600">
                  <a:extLst>
                    <a:ext uri="{9D8B030D-6E8A-4147-A177-3AD203B41FA5}">
                      <a16:colId xmlns:a16="http://schemas.microsoft.com/office/drawing/2014/main" val="2092704571"/>
                    </a:ext>
                  </a:extLst>
                </a:gridCol>
              </a:tblGrid>
              <a:tr h="629131">
                <a:tc>
                  <a:txBody>
                    <a:bodyPr/>
                    <a:lstStyle/>
                    <a:p>
                      <a:pPr algn="l">
                        <a:lnSpc>
                          <a:spcPts val="1200"/>
                        </a:lnSpc>
                      </a:pPr>
                      <a:endParaRPr lang="en-US" sz="11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1100" b="1" cap="small" baseline="0" dirty="0">
                          <a:latin typeface="Arial" panose="020B0604020202020204" pitchFamily="34" charset="0"/>
                          <a:cs typeface="Arial" panose="020B0604020202020204" pitchFamily="34" charset="0"/>
                        </a:rPr>
                        <a:t>(in Millions)</a:t>
                      </a:r>
                      <a:br>
                        <a:rPr lang="en-US" sz="1100" b="1" cap="small" baseline="0" dirty="0">
                          <a:latin typeface="Arial" panose="020B0604020202020204" pitchFamily="34" charset="0"/>
                          <a:cs typeface="Arial" panose="020B0604020202020204" pitchFamily="34" charset="0"/>
                        </a:rPr>
                      </a:br>
                      <a:r>
                        <a:rPr lang="en-US" sz="1100" b="1" cap="small" baseline="0" dirty="0">
                          <a:latin typeface="Arial" panose="020B0604020202020204" pitchFamily="34" charset="0"/>
                          <a:cs typeface="Arial" panose="020B0604020202020204" pitchFamily="34" charset="0"/>
                        </a:rPr>
                        <a:t>2017</a:t>
                      </a:r>
                      <a:br>
                        <a:rPr lang="en-US" sz="1100" b="1" cap="small" baseline="0" dirty="0">
                          <a:latin typeface="Arial" panose="020B0604020202020204" pitchFamily="34" charset="0"/>
                          <a:cs typeface="Arial" panose="020B0604020202020204" pitchFamily="34" charset="0"/>
                        </a:rPr>
                      </a:br>
                      <a:r>
                        <a:rPr lang="en-US" sz="1100" b="1" cap="small" baseline="0" dirty="0">
                          <a:latin typeface="Arial" panose="020B0604020202020204" pitchFamily="34" charset="0"/>
                          <a:cs typeface="Arial" panose="020B0604020202020204" pitchFamily="34" charset="0"/>
                        </a:rPr>
                        <a:t>Population</a:t>
                      </a:r>
                    </a:p>
                  </a:txBody>
                  <a:tcPr anchor="b">
                    <a:solidFill>
                      <a:schemeClr val="bg1">
                        <a:lumMod val="85000"/>
                      </a:schemeClr>
                    </a:solidFill>
                  </a:tcPr>
                </a:tc>
                <a:tc>
                  <a:txBody>
                    <a:bodyPr/>
                    <a:lstStyle/>
                    <a:p>
                      <a:pPr algn="ctr">
                        <a:lnSpc>
                          <a:spcPts val="1200"/>
                        </a:lnSpc>
                      </a:pPr>
                      <a:r>
                        <a:rPr lang="en-US" sz="1100" b="1" cap="small" baseline="0" dirty="0">
                          <a:latin typeface="Arial" panose="020B0604020202020204" pitchFamily="34" charset="0"/>
                          <a:cs typeface="Arial" panose="020B0604020202020204" pitchFamily="34" charset="0"/>
                        </a:rPr>
                        <a:t>Rank in</a:t>
                      </a:r>
                      <a:br>
                        <a:rPr lang="en-US" sz="1100" b="1" cap="small" baseline="0" dirty="0">
                          <a:latin typeface="Arial" panose="020B0604020202020204" pitchFamily="34" charset="0"/>
                          <a:cs typeface="Arial" panose="020B0604020202020204" pitchFamily="34" charset="0"/>
                        </a:rPr>
                      </a:br>
                      <a:r>
                        <a:rPr lang="en-US" sz="1100" b="1" cap="small" baseline="0" dirty="0">
                          <a:latin typeface="Arial" panose="020B0604020202020204" pitchFamily="34" charset="0"/>
                          <a:cs typeface="Arial" panose="020B0604020202020204" pitchFamily="34" charset="0"/>
                        </a:rPr>
                        <a:t>Population</a:t>
                      </a:r>
                      <a:br>
                        <a:rPr lang="en-US" sz="1100" b="1" cap="small" baseline="0" dirty="0">
                          <a:latin typeface="Arial" panose="020B0604020202020204" pitchFamily="34" charset="0"/>
                          <a:cs typeface="Arial" panose="020B0604020202020204" pitchFamily="34" charset="0"/>
                        </a:rPr>
                      </a:br>
                      <a:r>
                        <a:rPr lang="en-US" sz="1100" b="1" cap="small" baseline="0" dirty="0">
                          <a:latin typeface="Arial" panose="020B0604020202020204" pitchFamily="34" charset="0"/>
                          <a:cs typeface="Arial" panose="020B0604020202020204" pitchFamily="34" charset="0"/>
                        </a:rPr>
                        <a:t>Sizes</a:t>
                      </a:r>
                    </a:p>
                  </a:txBody>
                  <a:tcPr anchor="b">
                    <a:solidFill>
                      <a:schemeClr val="bg1">
                        <a:lumMod val="85000"/>
                      </a:schemeClr>
                    </a:solidFill>
                  </a:tcPr>
                </a:tc>
                <a:tc>
                  <a:txBody>
                    <a:bodyPr/>
                    <a:lstStyle/>
                    <a:p>
                      <a:pPr algn="ctr">
                        <a:lnSpc>
                          <a:spcPts val="1200"/>
                        </a:lnSpc>
                      </a:pPr>
                      <a:r>
                        <a:rPr lang="en-US" sz="1100" b="1" cap="small" baseline="0" dirty="0">
                          <a:latin typeface="Arial" panose="020B0604020202020204" pitchFamily="34" charset="0"/>
                          <a:cs typeface="Arial" panose="020B0604020202020204" pitchFamily="34" charset="0"/>
                        </a:rPr>
                        <a:t>% Increase</a:t>
                      </a:r>
                      <a:br>
                        <a:rPr lang="en-US" sz="1100" b="1" cap="small" baseline="0" dirty="0">
                          <a:latin typeface="Arial" panose="020B0604020202020204" pitchFamily="34" charset="0"/>
                          <a:cs typeface="Arial" panose="020B0604020202020204" pitchFamily="34" charset="0"/>
                        </a:rPr>
                      </a:br>
                      <a:r>
                        <a:rPr lang="en-US" sz="1100" b="1" cap="small" baseline="0" dirty="0">
                          <a:latin typeface="Arial" panose="020B0604020202020204" pitchFamily="34" charset="0"/>
                          <a:cs typeface="Arial" panose="020B0604020202020204" pitchFamily="34" charset="0"/>
                        </a:rPr>
                        <a:t>2000-2017</a:t>
                      </a:r>
                    </a:p>
                  </a:txBody>
                  <a:tcPr anchor="b">
                    <a:solidFill>
                      <a:schemeClr val="bg1">
                        <a:lumMod val="85000"/>
                      </a:schemeClr>
                    </a:solidFill>
                  </a:tcPr>
                </a:tc>
                <a:tc>
                  <a:txBody>
                    <a:bodyPr/>
                    <a:lstStyle/>
                    <a:p>
                      <a:pPr algn="ctr">
                        <a:lnSpc>
                          <a:spcPts val="1200"/>
                        </a:lnSpc>
                      </a:pPr>
                      <a:r>
                        <a:rPr lang="en-US" sz="1100" b="1" cap="small" baseline="0" dirty="0">
                          <a:latin typeface="Arial" panose="020B0604020202020204" pitchFamily="34" charset="0"/>
                          <a:cs typeface="Arial" panose="020B0604020202020204" pitchFamily="34" charset="0"/>
                        </a:rPr>
                        <a:t>Rank in % Growth</a:t>
                      </a:r>
                    </a:p>
                  </a:txBody>
                  <a:tcPr anchor="b">
                    <a:solidFill>
                      <a:schemeClr val="bg1">
                        <a:lumMod val="85000"/>
                      </a:schemeClr>
                    </a:solidFill>
                  </a:tcPr>
                </a:tc>
                <a:tc>
                  <a:txBody>
                    <a:bodyPr/>
                    <a:lstStyle/>
                    <a:p>
                      <a:pPr algn="ctr">
                        <a:lnSpc>
                          <a:spcPts val="1200"/>
                        </a:lnSpc>
                      </a:pPr>
                      <a:r>
                        <a:rPr lang="en-US" sz="1100" b="1" cap="small" baseline="0" dirty="0">
                          <a:latin typeface="Arial" panose="020B0604020202020204" pitchFamily="34" charset="0"/>
                          <a:cs typeface="Arial" panose="020B0604020202020204" pitchFamily="34" charset="0"/>
                        </a:rPr>
                        <a:t>% Increase</a:t>
                      </a:r>
                      <a:br>
                        <a:rPr lang="en-US" sz="1100" b="1" cap="small" baseline="0" dirty="0">
                          <a:latin typeface="Arial" panose="020B0604020202020204" pitchFamily="34" charset="0"/>
                          <a:cs typeface="Arial" panose="020B0604020202020204" pitchFamily="34" charset="0"/>
                        </a:rPr>
                      </a:br>
                      <a:r>
                        <a:rPr lang="en-US" sz="1100" b="1" cap="small" baseline="0" dirty="0">
                          <a:latin typeface="Arial" panose="020B0604020202020204" pitchFamily="34" charset="0"/>
                          <a:cs typeface="Arial" panose="020B0604020202020204" pitchFamily="34" charset="0"/>
                        </a:rPr>
                        <a:t>1990-2000</a:t>
                      </a:r>
                    </a:p>
                  </a:txBody>
                  <a:tcPr anchor="b">
                    <a:solidFill>
                      <a:schemeClr val="bg1">
                        <a:lumMod val="85000"/>
                      </a:schemeClr>
                    </a:solidFill>
                  </a:tcPr>
                </a:tc>
                <a:extLst>
                  <a:ext uri="{0D108BD9-81ED-4DB2-BD59-A6C34878D82A}">
                    <a16:rowId xmlns:a16="http://schemas.microsoft.com/office/drawing/2014/main" val="1757445759"/>
                  </a:ext>
                </a:extLst>
              </a:tr>
              <a:tr h="261257">
                <a:tc>
                  <a:txBody>
                    <a:bodyPr/>
                    <a:lstStyle/>
                    <a:p>
                      <a:r>
                        <a:rPr lang="en-US" sz="1200" dirty="0">
                          <a:latin typeface="Arial" panose="020B0604020202020204" pitchFamily="34" charset="0"/>
                          <a:cs typeface="Arial" panose="020B0604020202020204" pitchFamily="34" charset="0"/>
                        </a:rPr>
                        <a:t>U.S.A</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325.7</a:t>
                      </a:r>
                    </a:p>
                  </a:txBody>
                  <a:tcPr anchor="b"/>
                </a:tc>
                <a:tc>
                  <a:txBody>
                    <a:bodyPr/>
                    <a:lstStyle/>
                    <a:p>
                      <a:pPr algn="ctr">
                        <a:lnSpc>
                          <a:spcPts val="1200"/>
                        </a:lnSpc>
                      </a:pPr>
                      <a:endParaRPr lang="en-US" sz="1200" dirty="0">
                        <a:latin typeface="Arial" panose="020B0604020202020204" pitchFamily="34" charset="0"/>
                        <a:cs typeface="Arial" panose="020B0604020202020204" pitchFamily="34" charset="0"/>
                      </a:endParaRP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15.4</a:t>
                      </a:r>
                    </a:p>
                  </a:txBody>
                  <a:tcPr anchor="b"/>
                </a:tc>
                <a:tc>
                  <a:txBody>
                    <a:bodyPr/>
                    <a:lstStyle/>
                    <a:p>
                      <a:pPr algn="ctr">
                        <a:lnSpc>
                          <a:spcPts val="1200"/>
                        </a:lnSpc>
                      </a:pPr>
                      <a:endParaRPr lang="en-US" sz="1200" dirty="0">
                        <a:latin typeface="Arial" panose="020B0604020202020204" pitchFamily="34" charset="0"/>
                        <a:cs typeface="Arial" panose="020B0604020202020204" pitchFamily="34" charset="0"/>
                      </a:endParaRP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13.2</a:t>
                      </a:r>
                    </a:p>
                  </a:txBody>
                  <a:tcPr anchor="b"/>
                </a:tc>
                <a:extLst>
                  <a:ext uri="{0D108BD9-81ED-4DB2-BD59-A6C34878D82A}">
                    <a16:rowId xmlns:a16="http://schemas.microsoft.com/office/drawing/2014/main" val="3871993791"/>
                  </a:ext>
                </a:extLst>
              </a:tr>
              <a:tr h="256001">
                <a:tc>
                  <a:txBody>
                    <a:bodyPr/>
                    <a:lstStyle/>
                    <a:p>
                      <a:pPr>
                        <a:lnSpc>
                          <a:spcPts val="1200"/>
                        </a:lnSpc>
                      </a:pPr>
                      <a:r>
                        <a:rPr lang="en-US" sz="1200" dirty="0">
                          <a:latin typeface="Arial" panose="020B0604020202020204" pitchFamily="34" charset="0"/>
                          <a:cs typeface="Arial" panose="020B0604020202020204" pitchFamily="34" charset="0"/>
                        </a:rPr>
                        <a:t>Illinois</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12.902</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1</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2.9</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10</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8.6</a:t>
                      </a:r>
                    </a:p>
                  </a:txBody>
                  <a:tcPr anchor="b"/>
                </a:tc>
                <a:extLst>
                  <a:ext uri="{0D108BD9-81ED-4DB2-BD59-A6C34878D82A}">
                    <a16:rowId xmlns:a16="http://schemas.microsoft.com/office/drawing/2014/main" val="304377374"/>
                  </a:ext>
                </a:extLst>
              </a:tr>
              <a:tr h="256001">
                <a:tc>
                  <a:txBody>
                    <a:bodyPr/>
                    <a:lstStyle/>
                    <a:p>
                      <a:pPr>
                        <a:lnSpc>
                          <a:spcPts val="1200"/>
                        </a:lnSpc>
                      </a:pPr>
                      <a:r>
                        <a:rPr lang="en-US" sz="1200" dirty="0">
                          <a:latin typeface="Arial" panose="020B0604020202020204" pitchFamily="34" charset="0"/>
                          <a:cs typeface="Arial" panose="020B0604020202020204" pitchFamily="34" charset="0"/>
                        </a:rPr>
                        <a:t>Indiana</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6.666</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4</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9.4</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5</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9.7</a:t>
                      </a:r>
                    </a:p>
                  </a:txBody>
                  <a:tcPr anchor="b"/>
                </a:tc>
                <a:extLst>
                  <a:ext uri="{0D108BD9-81ED-4DB2-BD59-A6C34878D82A}">
                    <a16:rowId xmlns:a16="http://schemas.microsoft.com/office/drawing/2014/main" val="4249998640"/>
                  </a:ext>
                </a:extLst>
              </a:tr>
              <a:tr h="256001">
                <a:tc>
                  <a:txBody>
                    <a:bodyPr/>
                    <a:lstStyle/>
                    <a:p>
                      <a:pPr>
                        <a:lnSpc>
                          <a:spcPts val="1200"/>
                        </a:lnSpc>
                      </a:pPr>
                      <a:r>
                        <a:rPr lang="en-US" sz="1200" dirty="0">
                          <a:latin typeface="Arial" panose="020B0604020202020204" pitchFamily="34" charset="0"/>
                          <a:cs typeface="Arial" panose="020B0604020202020204" pitchFamily="34" charset="0"/>
                        </a:rPr>
                        <a:t>Iowa</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3.145</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8</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7.3</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9</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5.4</a:t>
                      </a:r>
                    </a:p>
                  </a:txBody>
                  <a:tcPr anchor="b"/>
                </a:tc>
                <a:extLst>
                  <a:ext uri="{0D108BD9-81ED-4DB2-BD59-A6C34878D82A}">
                    <a16:rowId xmlns:a16="http://schemas.microsoft.com/office/drawing/2014/main" val="2538609647"/>
                  </a:ext>
                </a:extLst>
              </a:tr>
              <a:tr h="256001">
                <a:tc>
                  <a:txBody>
                    <a:bodyPr/>
                    <a:lstStyle/>
                    <a:p>
                      <a:pPr>
                        <a:lnSpc>
                          <a:spcPts val="1200"/>
                        </a:lnSpc>
                      </a:pPr>
                      <a:r>
                        <a:rPr lang="en-US" sz="1200" dirty="0">
                          <a:latin typeface="Arial" panose="020B0604020202020204" pitchFamily="34" charset="0"/>
                          <a:cs typeface="Arial" panose="020B0604020202020204" pitchFamily="34" charset="0"/>
                        </a:rPr>
                        <a:t>Kansas</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2.913</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9</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8.1</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7</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8.5</a:t>
                      </a:r>
                    </a:p>
                  </a:txBody>
                  <a:tcPr anchor="b"/>
                </a:tc>
                <a:extLst>
                  <a:ext uri="{0D108BD9-81ED-4DB2-BD59-A6C34878D82A}">
                    <a16:rowId xmlns:a16="http://schemas.microsoft.com/office/drawing/2014/main" val="970531487"/>
                  </a:ext>
                </a:extLst>
              </a:tr>
              <a:tr h="256001">
                <a:tc>
                  <a:txBody>
                    <a:bodyPr/>
                    <a:lstStyle/>
                    <a:p>
                      <a:pPr>
                        <a:lnSpc>
                          <a:spcPts val="1200"/>
                        </a:lnSpc>
                      </a:pPr>
                      <a:r>
                        <a:rPr lang="en-US" sz="1200" dirty="0">
                          <a:latin typeface="Arial" panose="020B0604020202020204" pitchFamily="34" charset="0"/>
                          <a:cs typeface="Arial" panose="020B0604020202020204" pitchFamily="34" charset="0"/>
                        </a:rPr>
                        <a:t>Michigan</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9.962</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3</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1.0</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12</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6.9</a:t>
                      </a:r>
                    </a:p>
                  </a:txBody>
                  <a:tcPr anchor="b"/>
                </a:tc>
                <a:extLst>
                  <a:ext uri="{0D108BD9-81ED-4DB2-BD59-A6C34878D82A}">
                    <a16:rowId xmlns:a16="http://schemas.microsoft.com/office/drawing/2014/main" val="236690164"/>
                  </a:ext>
                </a:extLst>
              </a:tr>
              <a:tr h="256001">
                <a:tc>
                  <a:txBody>
                    <a:bodyPr/>
                    <a:lstStyle/>
                    <a:p>
                      <a:pPr>
                        <a:lnSpc>
                          <a:spcPts val="1200"/>
                        </a:lnSpc>
                      </a:pPr>
                      <a:r>
                        <a:rPr lang="en-US" sz="1200" dirty="0">
                          <a:latin typeface="Arial" panose="020B0604020202020204" pitchFamily="34" charset="0"/>
                          <a:cs typeface="Arial" panose="020B0604020202020204" pitchFamily="34" charset="0"/>
                        </a:rPr>
                        <a:t>Minnesota</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5.576</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7</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13.0</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3</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12.4</a:t>
                      </a:r>
                    </a:p>
                  </a:txBody>
                  <a:tcPr anchor="b"/>
                </a:tc>
                <a:extLst>
                  <a:ext uri="{0D108BD9-81ED-4DB2-BD59-A6C34878D82A}">
                    <a16:rowId xmlns:a16="http://schemas.microsoft.com/office/drawing/2014/main" val="1504786062"/>
                  </a:ext>
                </a:extLst>
              </a:tr>
              <a:tr h="256001">
                <a:tc>
                  <a:txBody>
                    <a:bodyPr/>
                    <a:lstStyle/>
                    <a:p>
                      <a:pPr>
                        <a:lnSpc>
                          <a:spcPts val="1200"/>
                        </a:lnSpc>
                      </a:pPr>
                      <a:r>
                        <a:rPr lang="en-US" sz="1200" dirty="0">
                          <a:latin typeface="Arial" panose="020B0604020202020204" pitchFamily="34" charset="0"/>
                          <a:cs typeface="Arial" panose="020B0604020202020204" pitchFamily="34" charset="0"/>
                        </a:rPr>
                        <a:t>Missouri</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6.113</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5</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9.0</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6</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9.3</a:t>
                      </a:r>
                    </a:p>
                  </a:txBody>
                  <a:tcPr anchor="b"/>
                </a:tc>
                <a:extLst>
                  <a:ext uri="{0D108BD9-81ED-4DB2-BD59-A6C34878D82A}">
                    <a16:rowId xmlns:a16="http://schemas.microsoft.com/office/drawing/2014/main" val="115341084"/>
                  </a:ext>
                </a:extLst>
              </a:tr>
              <a:tr h="256001">
                <a:tc>
                  <a:txBody>
                    <a:bodyPr/>
                    <a:lstStyle/>
                    <a:p>
                      <a:pPr>
                        <a:lnSpc>
                          <a:spcPts val="1200"/>
                        </a:lnSpc>
                      </a:pPr>
                      <a:r>
                        <a:rPr lang="en-US" sz="1200" dirty="0">
                          <a:latin typeface="Arial" panose="020B0604020202020204" pitchFamily="34" charset="0"/>
                          <a:cs typeface="Arial" panose="020B0604020202020204" pitchFamily="34" charset="0"/>
                        </a:rPr>
                        <a:t>Nebraska</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1.920</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10</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12.0</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4</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8.4</a:t>
                      </a:r>
                    </a:p>
                  </a:txBody>
                  <a:tcPr anchor="b"/>
                </a:tc>
                <a:extLst>
                  <a:ext uri="{0D108BD9-81ED-4DB2-BD59-A6C34878D82A}">
                    <a16:rowId xmlns:a16="http://schemas.microsoft.com/office/drawing/2014/main" val="1756402290"/>
                  </a:ext>
                </a:extLst>
              </a:tr>
              <a:tr h="256001">
                <a:tc>
                  <a:txBody>
                    <a:bodyPr/>
                    <a:lstStyle/>
                    <a:p>
                      <a:pPr>
                        <a:lnSpc>
                          <a:spcPts val="1200"/>
                        </a:lnSpc>
                      </a:pPr>
                      <a:r>
                        <a:rPr lang="en-US" sz="1200" dirty="0">
                          <a:latin typeface="Arial" panose="020B0604020202020204" pitchFamily="34" charset="0"/>
                          <a:cs typeface="Arial" panose="020B0604020202020204" pitchFamily="34" charset="0"/>
                        </a:rPr>
                        <a:t>North Dakota</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0.755</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11</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17.6</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1</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0.5</a:t>
                      </a:r>
                    </a:p>
                  </a:txBody>
                  <a:tcPr anchor="b"/>
                </a:tc>
                <a:extLst>
                  <a:ext uri="{0D108BD9-81ED-4DB2-BD59-A6C34878D82A}">
                    <a16:rowId xmlns:a16="http://schemas.microsoft.com/office/drawing/2014/main" val="2842019464"/>
                  </a:ext>
                </a:extLst>
              </a:tr>
              <a:tr h="256001">
                <a:tc>
                  <a:txBody>
                    <a:bodyPr/>
                    <a:lstStyle/>
                    <a:p>
                      <a:pPr>
                        <a:lnSpc>
                          <a:spcPts val="1200"/>
                        </a:lnSpc>
                      </a:pPr>
                      <a:r>
                        <a:rPr lang="en-US" sz="1200" dirty="0">
                          <a:latin typeface="Arial" panose="020B0604020202020204" pitchFamily="34" charset="0"/>
                          <a:cs typeface="Arial" panose="020B0604020202020204" pitchFamily="34" charset="0"/>
                        </a:rPr>
                        <a:t>Ohio</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11.654</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2</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2.5</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11</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4.7</a:t>
                      </a:r>
                    </a:p>
                  </a:txBody>
                  <a:tcPr anchor="b"/>
                </a:tc>
                <a:extLst>
                  <a:ext uri="{0D108BD9-81ED-4DB2-BD59-A6C34878D82A}">
                    <a16:rowId xmlns:a16="http://schemas.microsoft.com/office/drawing/2014/main" val="2189164240"/>
                  </a:ext>
                </a:extLst>
              </a:tr>
              <a:tr h="256001">
                <a:tc>
                  <a:txBody>
                    <a:bodyPr/>
                    <a:lstStyle/>
                    <a:p>
                      <a:pPr>
                        <a:lnSpc>
                          <a:spcPts val="1200"/>
                        </a:lnSpc>
                      </a:pPr>
                      <a:r>
                        <a:rPr lang="en-US" sz="1200" dirty="0">
                          <a:latin typeface="Arial" panose="020B0604020202020204" pitchFamily="34" charset="0"/>
                          <a:cs typeface="Arial" panose="020B0604020202020204" pitchFamily="34" charset="0"/>
                        </a:rPr>
                        <a:t>South Dakota</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0.868</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12</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14.9</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2</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8.5</a:t>
                      </a:r>
                    </a:p>
                  </a:txBody>
                  <a:tcPr anchor="b"/>
                </a:tc>
                <a:extLst>
                  <a:ext uri="{0D108BD9-81ED-4DB2-BD59-A6C34878D82A}">
                    <a16:rowId xmlns:a16="http://schemas.microsoft.com/office/drawing/2014/main" val="3157492627"/>
                  </a:ext>
                </a:extLst>
              </a:tr>
              <a:tr h="256001">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Wisconsin</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5.295</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6</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7.8</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8</a:t>
                      </a:r>
                    </a:p>
                  </a:txBody>
                  <a:tcPr anchor="b"/>
                </a:tc>
                <a:tc>
                  <a:txBody>
                    <a:bodyPr/>
                    <a:lstStyle/>
                    <a:p>
                      <a:pPr algn="ctr">
                        <a:lnSpc>
                          <a:spcPts val="1200"/>
                        </a:lnSpc>
                      </a:pPr>
                      <a:r>
                        <a:rPr lang="en-US" sz="1200" dirty="0">
                          <a:latin typeface="Arial" panose="020B0604020202020204" pitchFamily="34" charset="0"/>
                          <a:cs typeface="Arial" panose="020B0604020202020204" pitchFamily="34" charset="0"/>
                        </a:rPr>
                        <a:t>  9.6</a:t>
                      </a:r>
                    </a:p>
                  </a:txBody>
                  <a:tcPr anchor="b"/>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5853624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82</a:t>
            </a:fld>
            <a:endParaRPr lang="en-US" altLang="en-US" sz="1000" dirty="0">
              <a:solidFill>
                <a:srgbClr val="FFFFFF"/>
              </a:solidFill>
            </a:endParaRPr>
          </a:p>
        </p:txBody>
      </p:sp>
      <p:sp>
        <p:nvSpPr>
          <p:cNvPr id="8" name="Content Placeholder 12">
            <a:extLst>
              <a:ext uri="{FF2B5EF4-FFF2-40B4-BE49-F238E27FC236}">
                <a16:creationId xmlns:a16="http://schemas.microsoft.com/office/drawing/2014/main" id="{43D4D435-5F7E-2B4E-A117-A8610B738D94}"/>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600" b="1" dirty="0">
                <a:latin typeface="Arial" charset="0"/>
                <a:ea typeface="ＭＳ Ｐゴシック" charset="-128"/>
                <a:cs typeface="Helvetica" charset="0"/>
              </a:rPr>
              <a:t>Non-Midwest States Comparison Population Increase – 2000-2017 and 1990-2000</a:t>
            </a: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0"/>
              </a:spcBef>
              <a:buNone/>
            </a:pPr>
            <a:r>
              <a:rPr lang="en-US" altLang="en-US" sz="1000" dirty="0">
                <a:latin typeface="Arial" charset="0"/>
                <a:ea typeface="ＭＳ Ｐゴシック" charset="-128"/>
                <a:cs typeface="Helvetica" charset="0"/>
              </a:rPr>
              <a:t>Source: U.S. Census</a:t>
            </a:r>
          </a:p>
        </p:txBody>
      </p:sp>
      <p:graphicFrame>
        <p:nvGraphicFramePr>
          <p:cNvPr id="9" name="Table 8">
            <a:extLst>
              <a:ext uri="{FF2B5EF4-FFF2-40B4-BE49-F238E27FC236}">
                <a16:creationId xmlns:a16="http://schemas.microsoft.com/office/drawing/2014/main" id="{ADA9EAF2-773B-0F44-BB78-2C89395DD731}"/>
              </a:ext>
            </a:extLst>
          </p:cNvPr>
          <p:cNvGraphicFramePr>
            <a:graphicFrameLocks noGrp="1"/>
          </p:cNvGraphicFramePr>
          <p:nvPr>
            <p:extLst>
              <p:ext uri="{D42A27DB-BD31-4B8C-83A1-F6EECF244321}">
                <p14:modId xmlns:p14="http://schemas.microsoft.com/office/powerpoint/2010/main" val="602246111"/>
              </p:ext>
            </p:extLst>
          </p:nvPr>
        </p:nvGraphicFramePr>
        <p:xfrm>
          <a:off x="1638300" y="2057400"/>
          <a:ext cx="5867400" cy="3809996"/>
        </p:xfrm>
        <a:graphic>
          <a:graphicData uri="http://schemas.openxmlformats.org/drawingml/2006/table">
            <a:tbl>
              <a:tblPr firstRow="1" bandRow="1">
                <a:tableStyleId>{5940675A-B579-460E-94D1-54222C63F5DA}</a:tableStyleId>
              </a:tblPr>
              <a:tblGrid>
                <a:gridCol w="1958245">
                  <a:extLst>
                    <a:ext uri="{9D8B030D-6E8A-4147-A177-3AD203B41FA5}">
                      <a16:colId xmlns:a16="http://schemas.microsoft.com/office/drawing/2014/main" val="1777687386"/>
                    </a:ext>
                  </a:extLst>
                </a:gridCol>
                <a:gridCol w="1366615">
                  <a:extLst>
                    <a:ext uri="{9D8B030D-6E8A-4147-A177-3AD203B41FA5}">
                      <a16:colId xmlns:a16="http://schemas.microsoft.com/office/drawing/2014/main" val="502152959"/>
                    </a:ext>
                  </a:extLst>
                </a:gridCol>
                <a:gridCol w="1271270">
                  <a:extLst>
                    <a:ext uri="{9D8B030D-6E8A-4147-A177-3AD203B41FA5}">
                      <a16:colId xmlns:a16="http://schemas.microsoft.com/office/drawing/2014/main" val="777321015"/>
                    </a:ext>
                  </a:extLst>
                </a:gridCol>
                <a:gridCol w="1271270">
                  <a:extLst>
                    <a:ext uri="{9D8B030D-6E8A-4147-A177-3AD203B41FA5}">
                      <a16:colId xmlns:a16="http://schemas.microsoft.com/office/drawing/2014/main" val="2092704571"/>
                    </a:ext>
                  </a:extLst>
                </a:gridCol>
              </a:tblGrid>
              <a:tr h="873388">
                <a:tc>
                  <a:txBody>
                    <a:bodyPr/>
                    <a:lstStyle/>
                    <a:p>
                      <a:pPr algn="l">
                        <a:lnSpc>
                          <a:spcPts val="1600"/>
                        </a:lnSpc>
                      </a:pPr>
                      <a:endParaRPr lang="en-US" sz="14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(in Millions)</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2017</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Population</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 Growth</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2000-2017</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 Growth</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1990-2000</a:t>
                      </a:r>
                    </a:p>
                  </a:txBody>
                  <a:tcPr anchor="b">
                    <a:solidFill>
                      <a:schemeClr val="bg1">
                        <a:lumMod val="85000"/>
                      </a:schemeClr>
                    </a:solidFill>
                  </a:tcPr>
                </a:tc>
                <a:extLst>
                  <a:ext uri="{0D108BD9-81ED-4DB2-BD59-A6C34878D82A}">
                    <a16:rowId xmlns:a16="http://schemas.microsoft.com/office/drawing/2014/main" val="1757445759"/>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California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39.560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16.3</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13.8</a:t>
                      </a:r>
                    </a:p>
                  </a:txBody>
                  <a:tcPr anchor="b"/>
                </a:tc>
                <a:extLst>
                  <a:ext uri="{0D108BD9-81ED-4DB2-BD59-A6C34878D82A}">
                    <a16:rowId xmlns:a16="http://schemas.microsoft.com/office/drawing/2014/main" val="3871993791"/>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Connecticut</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3.586</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5.2</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3.6</a:t>
                      </a:r>
                    </a:p>
                  </a:txBody>
                  <a:tcPr anchor="b"/>
                </a:tc>
                <a:extLst>
                  <a:ext uri="{0D108BD9-81ED-4DB2-BD59-A6C34878D82A}">
                    <a16:rowId xmlns:a16="http://schemas.microsoft.com/office/drawing/2014/main" val="304377374"/>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New York</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19.849</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4.5</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5.5</a:t>
                      </a:r>
                    </a:p>
                  </a:txBody>
                  <a:tcPr anchor="b"/>
                </a:tc>
                <a:extLst>
                  <a:ext uri="{0D108BD9-81ED-4DB2-BD59-A6C34878D82A}">
                    <a16:rowId xmlns:a16="http://schemas.microsoft.com/office/drawing/2014/main" val="4249998640"/>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Texas</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28.304</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40.5</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22.8</a:t>
                      </a:r>
                    </a:p>
                  </a:txBody>
                  <a:tcPr anchor="b"/>
                </a:tc>
                <a:extLst>
                  <a:ext uri="{0D108BD9-81ED-4DB2-BD59-A6C34878D82A}">
                    <a16:rowId xmlns:a16="http://schemas.microsoft.com/office/drawing/2014/main" val="2538609647"/>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Pennsylvania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12.805</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4.2</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3.4</a:t>
                      </a:r>
                    </a:p>
                  </a:txBody>
                  <a:tcPr anchor="b"/>
                </a:tc>
                <a:extLst>
                  <a:ext uri="{0D108BD9-81ED-4DB2-BD59-A6C34878D82A}">
                    <a16:rowId xmlns:a16="http://schemas.microsoft.com/office/drawing/2014/main" val="970531487"/>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Florida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20.984</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31.2</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23.5</a:t>
                      </a:r>
                    </a:p>
                  </a:txBody>
                  <a:tcPr anchor="b"/>
                </a:tc>
                <a:extLst>
                  <a:ext uri="{0D108BD9-81ED-4DB2-BD59-A6C34878D82A}">
                    <a16:rowId xmlns:a16="http://schemas.microsoft.com/office/drawing/2014/main" val="236690164"/>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Arizona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7.016</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36.7</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40.0</a:t>
                      </a:r>
                    </a:p>
                  </a:txBody>
                  <a:tcPr anchor="b"/>
                </a:tc>
                <a:extLst>
                  <a:ext uri="{0D108BD9-81ED-4DB2-BD59-A6C34878D82A}">
                    <a16:rowId xmlns:a16="http://schemas.microsoft.com/office/drawing/2014/main" val="1504786062"/>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Utah</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3.101</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38.1</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29.6</a:t>
                      </a:r>
                    </a:p>
                  </a:txBody>
                  <a:tcPr anchor="b"/>
                </a:tc>
                <a:extLst>
                  <a:ext uri="{0D108BD9-81ED-4DB2-BD59-A6C34878D82A}">
                    <a16:rowId xmlns:a16="http://schemas.microsoft.com/office/drawing/2014/main" val="115341084"/>
                  </a:ext>
                </a:extLst>
              </a:tr>
            </a:tbl>
          </a:graphicData>
        </a:graphic>
      </p:graphicFrame>
    </p:spTree>
    <p:extLst>
      <p:ext uri="{BB962C8B-B14F-4D97-AF65-F5344CB8AC3E}">
        <p14:creationId xmlns:p14="http://schemas.microsoft.com/office/powerpoint/2010/main" val="9737295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83</a:t>
            </a:fld>
            <a:endParaRPr lang="en-US" altLang="en-US" sz="1000" dirty="0">
              <a:solidFill>
                <a:srgbClr val="FFFFFF"/>
              </a:solidFill>
            </a:endParaRPr>
          </a:p>
        </p:txBody>
      </p:sp>
      <p:sp>
        <p:nvSpPr>
          <p:cNvPr id="10" name="Content Placeholder 12">
            <a:extLst>
              <a:ext uri="{FF2B5EF4-FFF2-40B4-BE49-F238E27FC236}">
                <a16:creationId xmlns:a16="http://schemas.microsoft.com/office/drawing/2014/main" id="{86003457-4C26-F24F-9C84-5F0B8C68F84A}"/>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Midwest States Percentage of Domestic Out Migration</a:t>
            </a:r>
            <a:br>
              <a:rPr lang="en-US" altLang="en-US" sz="1400" b="1" dirty="0">
                <a:latin typeface="Arial" charset="0"/>
                <a:ea typeface="ＭＳ Ｐゴシック" charset="-128"/>
                <a:cs typeface="Helvetica" charset="0"/>
              </a:rPr>
            </a:br>
            <a:r>
              <a:rPr lang="en-US" altLang="en-US" sz="1400" b="1" dirty="0">
                <a:latin typeface="Arial" charset="0"/>
                <a:ea typeface="ＭＳ Ｐゴシック" charset="-128"/>
                <a:cs typeface="Helvetica" charset="0"/>
              </a:rPr>
              <a:t>2010 - 2017</a:t>
            </a:r>
            <a:endParaRPr lang="en-US" altLang="en-US" sz="1400" baseline="300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460375" indent="-460375">
              <a:spcBef>
                <a:spcPts val="800"/>
              </a:spcBef>
              <a:buNone/>
            </a:pPr>
            <a:r>
              <a:rPr lang="en-US" altLang="en-US" sz="1000" dirty="0">
                <a:latin typeface="Arial" charset="0"/>
                <a:ea typeface="ＭＳ Ｐゴシック" charset="-128"/>
                <a:cs typeface="Helvetica" charset="0"/>
              </a:rPr>
              <a:t>Source:	U.S. Census – State Migration Patterns Show Challenges for Rust Belt But Complexities Abound, May 1, 2018 </a:t>
            </a:r>
            <a:r>
              <a:rPr lang="en-US" altLang="en-US" sz="1000" dirty="0">
                <a:latin typeface="Arial" charset="0"/>
                <a:ea typeface="ＭＳ Ｐゴシック" charset="-128"/>
              </a:rPr>
              <a:t>Muninetguide.com. </a:t>
            </a:r>
            <a:br>
              <a:rPr lang="en-US" altLang="en-US" sz="1000" dirty="0">
                <a:latin typeface="Arial" charset="0"/>
                <a:ea typeface="ＭＳ Ｐゴシック" charset="-128"/>
              </a:rPr>
            </a:br>
            <a:r>
              <a:rPr lang="en-US" altLang="en-US" sz="1000" dirty="0">
                <a:latin typeface="Arial" charset="0"/>
                <a:ea typeface="ＭＳ Ｐゴシック" charset="-128"/>
              </a:rPr>
              <a:t>by J. Garceau</a:t>
            </a:r>
            <a:endParaRPr lang="en-US" altLang="en-US" sz="1000" dirty="0">
              <a:latin typeface="Arial" charset="0"/>
              <a:ea typeface="ＭＳ Ｐゴシック" charset="-128"/>
              <a:cs typeface="Helvetica" charset="0"/>
            </a:endParaRPr>
          </a:p>
        </p:txBody>
      </p:sp>
      <p:graphicFrame>
        <p:nvGraphicFramePr>
          <p:cNvPr id="11" name="Table 10">
            <a:extLst>
              <a:ext uri="{FF2B5EF4-FFF2-40B4-BE49-F238E27FC236}">
                <a16:creationId xmlns:a16="http://schemas.microsoft.com/office/drawing/2014/main" id="{92AFDED2-F769-7743-90AE-21BFB4DFC6D5}"/>
              </a:ext>
            </a:extLst>
          </p:cNvPr>
          <p:cNvGraphicFramePr>
            <a:graphicFrameLocks noGrp="1"/>
          </p:cNvGraphicFramePr>
          <p:nvPr>
            <p:extLst>
              <p:ext uri="{D42A27DB-BD31-4B8C-83A1-F6EECF244321}">
                <p14:modId xmlns:p14="http://schemas.microsoft.com/office/powerpoint/2010/main" val="2972785671"/>
              </p:ext>
            </p:extLst>
          </p:nvPr>
        </p:nvGraphicFramePr>
        <p:xfrm>
          <a:off x="1543049" y="2202021"/>
          <a:ext cx="6057901" cy="3322320"/>
        </p:xfrm>
        <a:graphic>
          <a:graphicData uri="http://schemas.openxmlformats.org/drawingml/2006/table">
            <a:tbl>
              <a:tblPr firstRow="1" bandRow="1">
                <a:tableStyleId>{5940675A-B579-460E-94D1-54222C63F5DA}</a:tableStyleId>
              </a:tblPr>
              <a:tblGrid>
                <a:gridCol w="2284127">
                  <a:extLst>
                    <a:ext uri="{9D8B030D-6E8A-4147-A177-3AD203B41FA5}">
                      <a16:colId xmlns:a16="http://schemas.microsoft.com/office/drawing/2014/main" val="1777687386"/>
                    </a:ext>
                  </a:extLst>
                </a:gridCol>
                <a:gridCol w="1886887">
                  <a:extLst>
                    <a:ext uri="{9D8B030D-6E8A-4147-A177-3AD203B41FA5}">
                      <a16:colId xmlns:a16="http://schemas.microsoft.com/office/drawing/2014/main" val="502152959"/>
                    </a:ext>
                  </a:extLst>
                </a:gridCol>
                <a:gridCol w="1886887">
                  <a:extLst>
                    <a:ext uri="{9D8B030D-6E8A-4147-A177-3AD203B41FA5}">
                      <a16:colId xmlns:a16="http://schemas.microsoft.com/office/drawing/2014/main" val="4031727419"/>
                    </a:ext>
                  </a:extLst>
                </a:gridCol>
              </a:tblGrid>
              <a:tr h="338667">
                <a:tc>
                  <a:txBody>
                    <a:bodyPr/>
                    <a:lstStyle/>
                    <a:p>
                      <a:pPr algn="l">
                        <a:lnSpc>
                          <a:spcPts val="1200"/>
                        </a:lnSpc>
                      </a:pPr>
                      <a:endParaRPr lang="en-US" sz="10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 of</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Domestic Net Migration</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Rank by Highest Negative</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Domestic Net Migration</a:t>
                      </a:r>
                    </a:p>
                  </a:txBody>
                  <a:tcPr anchor="b">
                    <a:solidFill>
                      <a:schemeClr val="bg1">
                        <a:lumMod val="85000"/>
                      </a:schemeClr>
                    </a:solidFill>
                  </a:tcPr>
                </a:tc>
                <a:extLst>
                  <a:ext uri="{0D108BD9-81ED-4DB2-BD59-A6C34878D82A}">
                    <a16:rowId xmlns:a16="http://schemas.microsoft.com/office/drawing/2014/main" val="1757445759"/>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Illinois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-5.00</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  1</a:t>
                      </a:r>
                    </a:p>
                  </a:txBody>
                  <a:tcPr anchor="b"/>
                </a:tc>
                <a:extLst>
                  <a:ext uri="{0D108BD9-81ED-4DB2-BD59-A6C34878D82A}">
                    <a16:rowId xmlns:a16="http://schemas.microsoft.com/office/drawing/2014/main" val="30437737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Indiana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-0.89</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7</a:t>
                      </a:r>
                    </a:p>
                  </a:txBody>
                  <a:tcPr anchor="b"/>
                </a:tc>
                <a:extLst>
                  <a:ext uri="{0D108BD9-81ED-4DB2-BD59-A6C34878D82A}">
                    <a16:rowId xmlns:a16="http://schemas.microsoft.com/office/drawing/2014/main" val="42499986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Iowa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-0.58</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10</a:t>
                      </a:r>
                    </a:p>
                  </a:txBody>
                  <a:tcPr anchor="b"/>
                </a:tc>
                <a:extLst>
                  <a:ext uri="{0D108BD9-81ED-4DB2-BD59-A6C34878D82A}">
                    <a16:rowId xmlns:a16="http://schemas.microsoft.com/office/drawing/2014/main" val="253860964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Kansas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-2.91</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2</a:t>
                      </a:r>
                    </a:p>
                  </a:txBody>
                  <a:tcPr anchor="b"/>
                </a:tc>
                <a:extLst>
                  <a:ext uri="{0D108BD9-81ED-4DB2-BD59-A6C34878D82A}">
                    <a16:rowId xmlns:a16="http://schemas.microsoft.com/office/drawing/2014/main" val="97053148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Michigan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-2.28</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3</a:t>
                      </a:r>
                    </a:p>
                  </a:txBody>
                  <a:tcPr anchor="b"/>
                </a:tc>
                <a:extLst>
                  <a:ext uri="{0D108BD9-81ED-4DB2-BD59-A6C34878D82A}">
                    <a16:rowId xmlns:a16="http://schemas.microsoft.com/office/drawing/2014/main" val="2366901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Minnesota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-0.61</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9</a:t>
                      </a:r>
                    </a:p>
                  </a:txBody>
                  <a:tcPr anchor="b"/>
                </a:tc>
                <a:extLst>
                  <a:ext uri="{0D108BD9-81ED-4DB2-BD59-A6C34878D82A}">
                    <a16:rowId xmlns:a16="http://schemas.microsoft.com/office/drawing/2014/main" val="1504786062"/>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Missouri</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-0.96</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6</a:t>
                      </a:r>
                    </a:p>
                  </a:txBody>
                  <a:tcPr anchor="b"/>
                </a:tc>
                <a:extLst>
                  <a:ext uri="{0D108BD9-81ED-4DB2-BD59-A6C34878D82A}">
                    <a16:rowId xmlns:a16="http://schemas.microsoft.com/office/drawing/2014/main" val="11534108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Nebraska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-0.67</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8</a:t>
                      </a:r>
                    </a:p>
                  </a:txBody>
                  <a:tcPr anchor="b"/>
                </a:tc>
                <a:extLst>
                  <a:ext uri="{0D108BD9-81ED-4DB2-BD59-A6C34878D82A}">
                    <a16:rowId xmlns:a16="http://schemas.microsoft.com/office/drawing/2014/main" val="175640229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North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5.81</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12</a:t>
                      </a:r>
                    </a:p>
                  </a:txBody>
                  <a:tcPr anchor="b"/>
                </a:tc>
                <a:extLst>
                  <a:ext uri="{0D108BD9-81ED-4DB2-BD59-A6C34878D82A}">
                    <a16:rowId xmlns:a16="http://schemas.microsoft.com/office/drawing/2014/main" val="28420194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Ohio</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-1.67</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5</a:t>
                      </a:r>
                    </a:p>
                  </a:txBody>
                  <a:tcPr anchor="b"/>
                </a:tc>
                <a:extLst>
                  <a:ext uri="{0D108BD9-81ED-4DB2-BD59-A6C34878D82A}">
                    <a16:rowId xmlns:a16="http://schemas.microsoft.com/office/drawing/2014/main" val="21891642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South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1.46</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11</a:t>
                      </a:r>
                    </a:p>
                  </a:txBody>
                  <a:tcPr anchor="b"/>
                </a:tc>
                <a:extLst>
                  <a:ext uri="{0D108BD9-81ED-4DB2-BD59-A6C34878D82A}">
                    <a16:rowId xmlns:a16="http://schemas.microsoft.com/office/drawing/2014/main" val="3157492627"/>
                  </a:ext>
                </a:extLst>
              </a:tr>
              <a:tr h="208410">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Wisconsin</a:t>
                      </a:r>
                    </a:p>
                  </a:txBody>
                  <a:tcPr anchor="b"/>
                </a:tc>
                <a:tc>
                  <a:txBody>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-1.71</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  4</a:t>
                      </a:r>
                    </a:p>
                  </a:txBody>
                  <a:tcPr anchor="b"/>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24520684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84</a:t>
            </a:fld>
            <a:endParaRPr lang="en-US" altLang="en-US" sz="1000" dirty="0">
              <a:solidFill>
                <a:srgbClr val="FFFFFF"/>
              </a:solidFill>
            </a:endParaRPr>
          </a:p>
        </p:txBody>
      </p:sp>
      <p:sp>
        <p:nvSpPr>
          <p:cNvPr id="8" name="Content Placeholder 12">
            <a:extLst>
              <a:ext uri="{FF2B5EF4-FFF2-40B4-BE49-F238E27FC236}">
                <a16:creationId xmlns:a16="http://schemas.microsoft.com/office/drawing/2014/main" id="{E50B4293-C52B-F44E-9CE7-416398A8DF66}"/>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600" b="1" dirty="0">
                <a:latin typeface="Arial" charset="0"/>
                <a:ea typeface="ＭＳ Ｐゴシック" charset="-128"/>
                <a:cs typeface="Helvetica" charset="0"/>
              </a:rPr>
              <a:t>Non-Midwest States Percentage of Domestic Out Migration</a:t>
            </a:r>
            <a:br>
              <a:rPr lang="en-US" altLang="en-US" sz="1600" b="1" dirty="0">
                <a:latin typeface="Arial" charset="0"/>
                <a:ea typeface="ＭＳ Ｐゴシック" charset="-128"/>
                <a:cs typeface="Helvetica" charset="0"/>
              </a:rPr>
            </a:br>
            <a:r>
              <a:rPr lang="en-US" altLang="en-US" sz="1600" b="1" dirty="0">
                <a:latin typeface="Arial" charset="0"/>
                <a:ea typeface="ＭＳ Ｐゴシック" charset="-128"/>
                <a:cs typeface="Helvetica" charset="0"/>
              </a:rPr>
              <a:t>2010-2017</a:t>
            </a: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460375" indent="-460375">
              <a:spcBef>
                <a:spcPts val="0"/>
              </a:spcBef>
              <a:buNone/>
            </a:pPr>
            <a:r>
              <a:rPr lang="en-US" altLang="en-US" sz="1000" dirty="0">
                <a:latin typeface="Arial" charset="0"/>
                <a:ea typeface="ＭＳ Ｐゴシック" charset="-128"/>
                <a:cs typeface="Helvetica" charset="0"/>
              </a:rPr>
              <a:t>Source:	U.S. Census – State Migration Patterns Show Challenges for Rust Belt But Complexities Abound, May 2, 2018 </a:t>
            </a:r>
            <a:r>
              <a:rPr lang="en-US" altLang="en-US" sz="1000" dirty="0">
                <a:latin typeface="Arial" charset="0"/>
                <a:ea typeface="ＭＳ Ｐゴシック" charset="-128"/>
              </a:rPr>
              <a:t>Muninetguide.com.</a:t>
            </a:r>
            <a:br>
              <a:rPr lang="en-US" altLang="en-US" sz="1000" dirty="0">
                <a:latin typeface="Arial" charset="0"/>
                <a:ea typeface="ＭＳ Ｐゴシック" charset="-128"/>
              </a:rPr>
            </a:br>
            <a:r>
              <a:rPr lang="en-US" altLang="en-US" sz="1000" dirty="0">
                <a:latin typeface="Arial" charset="0"/>
                <a:ea typeface="ＭＳ Ｐゴシック" charset="-128"/>
              </a:rPr>
              <a:t>by J. Garceau</a:t>
            </a:r>
            <a:endParaRPr lang="en-US" altLang="en-US" sz="1000" dirty="0">
              <a:latin typeface="Arial" charset="0"/>
              <a:ea typeface="ＭＳ Ｐゴシック" charset="-128"/>
              <a:cs typeface="Helvetica" charset="0"/>
            </a:endParaRPr>
          </a:p>
        </p:txBody>
      </p:sp>
      <p:graphicFrame>
        <p:nvGraphicFramePr>
          <p:cNvPr id="9" name="Table 8">
            <a:extLst>
              <a:ext uri="{FF2B5EF4-FFF2-40B4-BE49-F238E27FC236}">
                <a16:creationId xmlns:a16="http://schemas.microsoft.com/office/drawing/2014/main" id="{42913A07-2911-8543-8411-640C1C35EFC3}"/>
              </a:ext>
            </a:extLst>
          </p:cNvPr>
          <p:cNvGraphicFramePr>
            <a:graphicFrameLocks noGrp="1"/>
          </p:cNvGraphicFramePr>
          <p:nvPr>
            <p:extLst>
              <p:ext uri="{D42A27DB-BD31-4B8C-83A1-F6EECF244321}">
                <p14:modId xmlns:p14="http://schemas.microsoft.com/office/powerpoint/2010/main" val="3833537211"/>
              </p:ext>
            </p:extLst>
          </p:nvPr>
        </p:nvGraphicFramePr>
        <p:xfrm>
          <a:off x="2957242" y="2247741"/>
          <a:ext cx="3229515" cy="3230880"/>
        </p:xfrm>
        <a:graphic>
          <a:graphicData uri="http://schemas.openxmlformats.org/drawingml/2006/table">
            <a:tbl>
              <a:tblPr firstRow="1" bandRow="1">
                <a:tableStyleId>{5940675A-B579-460E-94D1-54222C63F5DA}</a:tableStyleId>
              </a:tblPr>
              <a:tblGrid>
                <a:gridCol w="1958245">
                  <a:extLst>
                    <a:ext uri="{9D8B030D-6E8A-4147-A177-3AD203B41FA5}">
                      <a16:colId xmlns:a16="http://schemas.microsoft.com/office/drawing/2014/main" val="1777687386"/>
                    </a:ext>
                  </a:extLst>
                </a:gridCol>
                <a:gridCol w="1271270">
                  <a:extLst>
                    <a:ext uri="{9D8B030D-6E8A-4147-A177-3AD203B41FA5}">
                      <a16:colId xmlns:a16="http://schemas.microsoft.com/office/drawing/2014/main" val="777321015"/>
                    </a:ext>
                  </a:extLst>
                </a:gridCol>
              </a:tblGrid>
              <a:tr h="281311">
                <a:tc>
                  <a:txBody>
                    <a:bodyPr/>
                    <a:lstStyle/>
                    <a:p>
                      <a:pPr algn="l">
                        <a:lnSpc>
                          <a:spcPct val="100000"/>
                        </a:lnSpc>
                      </a:pPr>
                      <a:endParaRPr lang="en-US" sz="10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ct val="100000"/>
                        </a:lnSpc>
                      </a:pPr>
                      <a:r>
                        <a:rPr lang="en-US" sz="1000" b="1" cap="small" baseline="0" dirty="0">
                          <a:latin typeface="Arial" panose="020B0604020202020204" pitchFamily="34" charset="0"/>
                          <a:cs typeface="Arial" panose="020B0604020202020204" pitchFamily="34" charset="0"/>
                        </a:rPr>
                        <a:t>% of</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Domestic Net Migration</a:t>
                      </a:r>
                    </a:p>
                  </a:txBody>
                  <a:tcPr anchor="b">
                    <a:solidFill>
                      <a:schemeClr val="bg1">
                        <a:lumMod val="85000"/>
                      </a:schemeClr>
                    </a:solidFill>
                  </a:tcPr>
                </a:tc>
                <a:extLst>
                  <a:ext uri="{0D108BD9-81ED-4DB2-BD59-A6C34878D82A}">
                    <a16:rowId xmlns:a16="http://schemas.microsoft.com/office/drawing/2014/main" val="1757445759"/>
                  </a:ext>
                </a:extLst>
              </a:tr>
              <a:tr h="0">
                <a:tc>
                  <a:txBody>
                    <a:bodyPr/>
                    <a:lstStyle/>
                    <a:p>
                      <a:pPr>
                        <a:lnSpc>
                          <a:spcPct val="100000"/>
                        </a:lnSpc>
                      </a:pPr>
                      <a:r>
                        <a:rPr lang="en-US" sz="1000" dirty="0">
                          <a:latin typeface="Arial" panose="020B0604020202020204" pitchFamily="34" charset="0"/>
                          <a:cs typeface="Arial" panose="020B0604020202020204" pitchFamily="34" charset="0"/>
                        </a:rPr>
                        <a:t>California</a:t>
                      </a:r>
                    </a:p>
                  </a:txBody>
                  <a:tcPr anchor="b"/>
                </a:tc>
                <a:tc>
                  <a:txBody>
                    <a:bodyPr/>
                    <a:lstStyle/>
                    <a:p>
                      <a:pPr algn="ctr">
                        <a:lnSpc>
                          <a:spcPct val="100000"/>
                        </a:lnSpc>
                      </a:pPr>
                      <a:r>
                        <a:rPr lang="en-US" sz="1000" dirty="0">
                          <a:latin typeface="Arial" panose="020B0604020202020204" pitchFamily="34" charset="0"/>
                          <a:cs typeface="Arial" panose="020B0604020202020204" pitchFamily="34" charset="0"/>
                        </a:rPr>
                        <a:t>-1.49</a:t>
                      </a:r>
                    </a:p>
                  </a:txBody>
                  <a:tcPr anchor="b"/>
                </a:tc>
                <a:extLst>
                  <a:ext uri="{0D108BD9-81ED-4DB2-BD59-A6C34878D82A}">
                    <a16:rowId xmlns:a16="http://schemas.microsoft.com/office/drawing/2014/main" val="3871993791"/>
                  </a:ext>
                </a:extLst>
              </a:tr>
              <a:tr h="0">
                <a:tc>
                  <a:txBody>
                    <a:bodyPr/>
                    <a:lstStyle/>
                    <a:p>
                      <a:pPr>
                        <a:lnSpc>
                          <a:spcPct val="100000"/>
                        </a:lnSpc>
                      </a:pPr>
                      <a:r>
                        <a:rPr lang="en-US" sz="1000" dirty="0">
                          <a:latin typeface="Arial" panose="020B0604020202020204" pitchFamily="34" charset="0"/>
                          <a:cs typeface="Arial" panose="020B0604020202020204" pitchFamily="34" charset="0"/>
                        </a:rPr>
                        <a:t>Connecticut</a:t>
                      </a:r>
                    </a:p>
                  </a:txBody>
                  <a:tcPr anchor="b"/>
                </a:tc>
                <a:tc>
                  <a:txBody>
                    <a:bodyPr/>
                    <a:lstStyle/>
                    <a:p>
                      <a:pPr algn="ctr">
                        <a:lnSpc>
                          <a:spcPct val="100000"/>
                        </a:lnSpc>
                      </a:pPr>
                      <a:r>
                        <a:rPr lang="en-US" sz="1000" dirty="0">
                          <a:latin typeface="Arial" panose="020B0604020202020204" pitchFamily="34" charset="0"/>
                          <a:cs typeface="Arial" panose="020B0604020202020204" pitchFamily="34" charset="0"/>
                        </a:rPr>
                        <a:t>-4.28</a:t>
                      </a:r>
                    </a:p>
                  </a:txBody>
                  <a:tcPr anchor="b"/>
                </a:tc>
                <a:extLst>
                  <a:ext uri="{0D108BD9-81ED-4DB2-BD59-A6C34878D82A}">
                    <a16:rowId xmlns:a16="http://schemas.microsoft.com/office/drawing/2014/main" val="304377374"/>
                  </a:ext>
                </a:extLst>
              </a:tr>
              <a:tr h="0">
                <a:tc>
                  <a:txBody>
                    <a:bodyPr/>
                    <a:lstStyle/>
                    <a:p>
                      <a:pPr>
                        <a:lnSpc>
                          <a:spcPct val="100000"/>
                        </a:lnSpc>
                      </a:pPr>
                      <a:r>
                        <a:rPr lang="en-US" sz="1000" dirty="0">
                          <a:latin typeface="Arial" panose="020B0604020202020204" pitchFamily="34" charset="0"/>
                          <a:cs typeface="Arial" panose="020B0604020202020204" pitchFamily="34" charset="0"/>
                        </a:rPr>
                        <a:t>New York</a:t>
                      </a:r>
                    </a:p>
                  </a:txBody>
                  <a:tcPr anchor="b"/>
                </a:tc>
                <a:tc>
                  <a:txBody>
                    <a:bodyPr/>
                    <a:lstStyle/>
                    <a:p>
                      <a:pPr algn="ctr">
                        <a:lnSpc>
                          <a:spcPct val="100000"/>
                        </a:lnSpc>
                      </a:pPr>
                      <a:r>
                        <a:rPr lang="en-US" sz="1000" dirty="0">
                          <a:latin typeface="Arial" panose="020B0604020202020204" pitchFamily="34" charset="0"/>
                          <a:cs typeface="Arial" panose="020B0604020202020204" pitchFamily="34" charset="0"/>
                        </a:rPr>
                        <a:t>-5.27</a:t>
                      </a:r>
                    </a:p>
                  </a:txBody>
                  <a:tcPr anchor="b"/>
                </a:tc>
                <a:extLst>
                  <a:ext uri="{0D108BD9-81ED-4DB2-BD59-A6C34878D82A}">
                    <a16:rowId xmlns:a16="http://schemas.microsoft.com/office/drawing/2014/main" val="4249998640"/>
                  </a:ext>
                </a:extLst>
              </a:tr>
              <a:tr h="0">
                <a:tc>
                  <a:txBody>
                    <a:bodyPr/>
                    <a:lstStyle/>
                    <a:p>
                      <a:pPr>
                        <a:lnSpc>
                          <a:spcPct val="100000"/>
                        </a:lnSpc>
                      </a:pPr>
                      <a:r>
                        <a:rPr lang="en-US" sz="1000" dirty="0">
                          <a:latin typeface="Arial" panose="020B0604020202020204" pitchFamily="34" charset="0"/>
                          <a:cs typeface="Arial" panose="020B0604020202020204" pitchFamily="34" charset="0"/>
                        </a:rPr>
                        <a:t>Texas</a:t>
                      </a:r>
                    </a:p>
                  </a:txBody>
                  <a:tcPr anchor="b"/>
                </a:tc>
                <a:tc>
                  <a:txBody>
                    <a:bodyPr/>
                    <a:lstStyle/>
                    <a:p>
                      <a:pPr algn="ctr">
                        <a:lnSpc>
                          <a:spcPct val="100000"/>
                        </a:lnSpc>
                      </a:pPr>
                      <a:r>
                        <a:rPr lang="en-US" sz="1000" dirty="0">
                          <a:latin typeface="Arial" panose="020B0604020202020204" pitchFamily="34" charset="0"/>
                          <a:cs typeface="Arial" panose="020B0604020202020204" pitchFamily="34" charset="0"/>
                        </a:rPr>
                        <a:t> 3.74</a:t>
                      </a:r>
                    </a:p>
                  </a:txBody>
                  <a:tcPr anchor="b"/>
                </a:tc>
                <a:extLst>
                  <a:ext uri="{0D108BD9-81ED-4DB2-BD59-A6C34878D82A}">
                    <a16:rowId xmlns:a16="http://schemas.microsoft.com/office/drawing/2014/main" val="2538609647"/>
                  </a:ext>
                </a:extLst>
              </a:tr>
              <a:tr h="0">
                <a:tc>
                  <a:txBody>
                    <a:bodyPr/>
                    <a:lstStyle/>
                    <a:p>
                      <a:pPr>
                        <a:lnSpc>
                          <a:spcPct val="100000"/>
                        </a:lnSpc>
                      </a:pPr>
                      <a:r>
                        <a:rPr lang="en-US" sz="1000" dirty="0">
                          <a:latin typeface="Arial" panose="020B0604020202020204" pitchFamily="34" charset="0"/>
                          <a:cs typeface="Arial" panose="020B0604020202020204" pitchFamily="34" charset="0"/>
                        </a:rPr>
                        <a:t>Pennsylvania</a:t>
                      </a:r>
                    </a:p>
                  </a:txBody>
                  <a:tcPr anchor="b"/>
                </a:tc>
                <a:tc>
                  <a:txBody>
                    <a:bodyPr/>
                    <a:lstStyle/>
                    <a:p>
                      <a:pPr algn="ctr">
                        <a:lnSpc>
                          <a:spcPct val="100000"/>
                        </a:lnSpc>
                      </a:pPr>
                      <a:r>
                        <a:rPr lang="en-US" sz="1000" dirty="0">
                          <a:latin typeface="Arial" panose="020B0604020202020204" pitchFamily="34" charset="0"/>
                          <a:cs typeface="Arial" panose="020B0604020202020204" pitchFamily="34" charset="0"/>
                        </a:rPr>
                        <a:t>-1.69</a:t>
                      </a:r>
                    </a:p>
                  </a:txBody>
                  <a:tcPr anchor="b"/>
                </a:tc>
                <a:extLst>
                  <a:ext uri="{0D108BD9-81ED-4DB2-BD59-A6C34878D82A}">
                    <a16:rowId xmlns:a16="http://schemas.microsoft.com/office/drawing/2014/main" val="970531487"/>
                  </a:ext>
                </a:extLst>
              </a:tr>
              <a:tr h="0">
                <a:tc>
                  <a:txBody>
                    <a:bodyPr/>
                    <a:lstStyle/>
                    <a:p>
                      <a:pPr>
                        <a:lnSpc>
                          <a:spcPct val="100000"/>
                        </a:lnSpc>
                      </a:pPr>
                      <a:r>
                        <a:rPr lang="en-US" sz="1000" dirty="0">
                          <a:latin typeface="Arial" panose="020B0604020202020204" pitchFamily="34" charset="0"/>
                          <a:cs typeface="Arial" panose="020B0604020202020204" pitchFamily="34" charset="0"/>
                        </a:rPr>
                        <a:t>Washington</a:t>
                      </a:r>
                    </a:p>
                  </a:txBody>
                  <a:tcPr anchor="b"/>
                </a:tc>
                <a:tc>
                  <a:txBody>
                    <a:bodyPr/>
                    <a:lstStyle/>
                    <a:p>
                      <a:pPr algn="ctr">
                        <a:lnSpc>
                          <a:spcPct val="100000"/>
                        </a:lnSpc>
                      </a:pPr>
                      <a:r>
                        <a:rPr lang="en-US" sz="1000" dirty="0">
                          <a:latin typeface="Arial" panose="020B0604020202020204" pitchFamily="34" charset="0"/>
                          <a:cs typeface="Arial" panose="020B0604020202020204" pitchFamily="34" charset="0"/>
                        </a:rPr>
                        <a:t> 3.69</a:t>
                      </a:r>
                    </a:p>
                  </a:txBody>
                  <a:tcPr anchor="b"/>
                </a:tc>
                <a:extLst>
                  <a:ext uri="{0D108BD9-81ED-4DB2-BD59-A6C34878D82A}">
                    <a16:rowId xmlns:a16="http://schemas.microsoft.com/office/drawing/2014/main" val="236690164"/>
                  </a:ext>
                </a:extLst>
              </a:tr>
              <a:tr h="0">
                <a:tc>
                  <a:txBody>
                    <a:bodyPr/>
                    <a:lstStyle/>
                    <a:p>
                      <a:pPr>
                        <a:lnSpc>
                          <a:spcPct val="100000"/>
                        </a:lnSpc>
                      </a:pPr>
                      <a:r>
                        <a:rPr lang="en-US" sz="1000" dirty="0">
                          <a:latin typeface="Arial" panose="020B0604020202020204" pitchFamily="34" charset="0"/>
                          <a:cs typeface="Arial" panose="020B0604020202020204" pitchFamily="34" charset="0"/>
                        </a:rPr>
                        <a:t>South Carolina</a:t>
                      </a:r>
                    </a:p>
                  </a:txBody>
                  <a:tcPr anchor="b"/>
                </a:tc>
                <a:tc>
                  <a:txBody>
                    <a:bodyPr/>
                    <a:lstStyle/>
                    <a:p>
                      <a:pPr algn="ctr">
                        <a:lnSpc>
                          <a:spcPct val="100000"/>
                        </a:lnSpc>
                      </a:pPr>
                      <a:r>
                        <a:rPr lang="en-US" sz="1000" dirty="0">
                          <a:latin typeface="Arial" panose="020B0604020202020204" pitchFamily="34" charset="0"/>
                          <a:cs typeface="Arial" panose="020B0604020202020204" pitchFamily="34" charset="0"/>
                        </a:rPr>
                        <a:t> 5.71</a:t>
                      </a:r>
                    </a:p>
                  </a:txBody>
                  <a:tcPr anchor="b"/>
                </a:tc>
                <a:extLst>
                  <a:ext uri="{0D108BD9-81ED-4DB2-BD59-A6C34878D82A}">
                    <a16:rowId xmlns:a16="http://schemas.microsoft.com/office/drawing/2014/main" val="1504786062"/>
                  </a:ext>
                </a:extLst>
              </a:tr>
              <a:tr h="0">
                <a:tc>
                  <a:txBody>
                    <a:bodyPr/>
                    <a:lstStyle/>
                    <a:p>
                      <a:pPr>
                        <a:lnSpc>
                          <a:spcPct val="100000"/>
                        </a:lnSpc>
                      </a:pPr>
                      <a:r>
                        <a:rPr lang="en-US" sz="1000" dirty="0">
                          <a:latin typeface="Arial" panose="020B0604020202020204" pitchFamily="34" charset="0"/>
                          <a:cs typeface="Arial" panose="020B0604020202020204" pitchFamily="34" charset="0"/>
                        </a:rPr>
                        <a:t>Oregon</a:t>
                      </a:r>
                    </a:p>
                  </a:txBody>
                  <a:tcPr anchor="b"/>
                </a:tc>
                <a:tc>
                  <a:txBody>
                    <a:bodyPr/>
                    <a:lstStyle/>
                    <a:p>
                      <a:pPr algn="ctr">
                        <a:lnSpc>
                          <a:spcPct val="100000"/>
                        </a:lnSpc>
                      </a:pPr>
                      <a:r>
                        <a:rPr lang="en-US" sz="1000" dirty="0">
                          <a:latin typeface="Arial" panose="020B0604020202020204" pitchFamily="34" charset="0"/>
                          <a:cs typeface="Arial" panose="020B0604020202020204" pitchFamily="34" charset="0"/>
                        </a:rPr>
                        <a:t> 4.72</a:t>
                      </a:r>
                    </a:p>
                  </a:txBody>
                  <a:tcPr anchor="b"/>
                </a:tc>
                <a:extLst>
                  <a:ext uri="{0D108BD9-81ED-4DB2-BD59-A6C34878D82A}">
                    <a16:rowId xmlns:a16="http://schemas.microsoft.com/office/drawing/2014/main" val="115341084"/>
                  </a:ext>
                </a:extLst>
              </a:tr>
              <a:tr h="0">
                <a:tc>
                  <a:txBody>
                    <a:bodyPr/>
                    <a:lstStyle/>
                    <a:p>
                      <a:pPr>
                        <a:lnSpc>
                          <a:spcPct val="100000"/>
                        </a:lnSpc>
                      </a:pPr>
                      <a:r>
                        <a:rPr lang="en-US" sz="1000" dirty="0">
                          <a:latin typeface="Arial" panose="020B0604020202020204" pitchFamily="34" charset="0"/>
                          <a:cs typeface="Arial" panose="020B0604020202020204" pitchFamily="34" charset="0"/>
                        </a:rPr>
                        <a:t>Nevada</a:t>
                      </a:r>
                    </a:p>
                  </a:txBody>
                  <a:tcPr anchor="b"/>
                </a:tc>
                <a:tc>
                  <a:txBody>
                    <a:bodyPr/>
                    <a:lstStyle/>
                    <a:p>
                      <a:pPr algn="ctr">
                        <a:lnSpc>
                          <a:spcPct val="100000"/>
                        </a:lnSpc>
                      </a:pPr>
                      <a:r>
                        <a:rPr lang="en-US" sz="1000" dirty="0">
                          <a:latin typeface="Arial" panose="020B0604020202020204" pitchFamily="34" charset="0"/>
                          <a:cs typeface="Arial" panose="020B0604020202020204" pitchFamily="34" charset="0"/>
                        </a:rPr>
                        <a:t> 5.37</a:t>
                      </a:r>
                    </a:p>
                  </a:txBody>
                  <a:tcPr anchor="b"/>
                </a:tc>
                <a:extLst>
                  <a:ext uri="{0D108BD9-81ED-4DB2-BD59-A6C34878D82A}">
                    <a16:rowId xmlns:a16="http://schemas.microsoft.com/office/drawing/2014/main" val="4089739746"/>
                  </a:ext>
                </a:extLst>
              </a:tr>
              <a:tr h="0">
                <a:tc>
                  <a:txBody>
                    <a:bodyPr/>
                    <a:lstStyle/>
                    <a:p>
                      <a:pPr>
                        <a:lnSpc>
                          <a:spcPct val="100000"/>
                        </a:lnSpc>
                      </a:pPr>
                      <a:r>
                        <a:rPr lang="en-US" sz="1000" dirty="0">
                          <a:latin typeface="Arial" panose="020B0604020202020204" pitchFamily="34" charset="0"/>
                          <a:cs typeface="Arial" panose="020B0604020202020204" pitchFamily="34" charset="0"/>
                        </a:rPr>
                        <a:t>Idaho</a:t>
                      </a:r>
                    </a:p>
                  </a:txBody>
                  <a:tcPr anchor="b"/>
                </a:tc>
                <a:tc>
                  <a:txBody>
                    <a:bodyPr/>
                    <a:lstStyle/>
                    <a:p>
                      <a:pPr algn="ctr">
                        <a:lnSpc>
                          <a:spcPct val="100000"/>
                        </a:lnSpc>
                      </a:pPr>
                      <a:r>
                        <a:rPr lang="en-US" sz="1000" dirty="0">
                          <a:latin typeface="Arial" panose="020B0604020202020204" pitchFamily="34" charset="0"/>
                          <a:cs typeface="Arial" panose="020B0604020202020204" pitchFamily="34" charset="0"/>
                        </a:rPr>
                        <a:t> 3.90</a:t>
                      </a:r>
                    </a:p>
                  </a:txBody>
                  <a:tcPr anchor="b"/>
                </a:tc>
                <a:extLst>
                  <a:ext uri="{0D108BD9-81ED-4DB2-BD59-A6C34878D82A}">
                    <a16:rowId xmlns:a16="http://schemas.microsoft.com/office/drawing/2014/main" val="1209603865"/>
                  </a:ext>
                </a:extLst>
              </a:tr>
              <a:tr h="0">
                <a:tc>
                  <a:txBody>
                    <a:bodyPr/>
                    <a:lstStyle/>
                    <a:p>
                      <a:pPr>
                        <a:lnSpc>
                          <a:spcPct val="100000"/>
                        </a:lnSpc>
                      </a:pPr>
                      <a:r>
                        <a:rPr lang="en-US" sz="1000" dirty="0">
                          <a:latin typeface="Arial" panose="020B0604020202020204" pitchFamily="34" charset="0"/>
                          <a:cs typeface="Arial" panose="020B0604020202020204" pitchFamily="34" charset="0"/>
                        </a:rPr>
                        <a:t>Florida</a:t>
                      </a:r>
                    </a:p>
                  </a:txBody>
                  <a:tcPr anchor="b"/>
                </a:tc>
                <a:tc>
                  <a:txBody>
                    <a:bodyPr/>
                    <a:lstStyle/>
                    <a:p>
                      <a:pPr algn="ctr">
                        <a:lnSpc>
                          <a:spcPct val="100000"/>
                        </a:lnSpc>
                      </a:pPr>
                      <a:r>
                        <a:rPr lang="en-US" sz="1000" dirty="0">
                          <a:latin typeface="Arial" panose="020B0604020202020204" pitchFamily="34" charset="0"/>
                          <a:cs typeface="Arial" panose="020B0604020202020204" pitchFamily="34" charset="0"/>
                        </a:rPr>
                        <a:t> 5.44</a:t>
                      </a:r>
                    </a:p>
                  </a:txBody>
                  <a:tcPr anchor="b"/>
                </a:tc>
                <a:extLst>
                  <a:ext uri="{0D108BD9-81ED-4DB2-BD59-A6C34878D82A}">
                    <a16:rowId xmlns:a16="http://schemas.microsoft.com/office/drawing/2014/main" val="3016379141"/>
                  </a:ext>
                </a:extLst>
              </a:tr>
            </a:tbl>
          </a:graphicData>
        </a:graphic>
      </p:graphicFrame>
    </p:spTree>
    <p:extLst>
      <p:ext uri="{BB962C8B-B14F-4D97-AF65-F5344CB8AC3E}">
        <p14:creationId xmlns:p14="http://schemas.microsoft.com/office/powerpoint/2010/main" val="26335818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6" name="Content Placeholder 12"/>
          <p:cNvSpPr>
            <a:spLocks noGrp="1"/>
          </p:cNvSpPr>
          <p:nvPr>
            <p:ph idx="1"/>
          </p:nvPr>
        </p:nvSpPr>
        <p:spPr/>
        <p:txBody>
          <a:bodyPr/>
          <a:lstStyle/>
          <a:p>
            <a:pPr marL="461963" indent="-446088">
              <a:spcBef>
                <a:spcPts val="432"/>
              </a:spcBef>
              <a:buNone/>
            </a:pPr>
            <a:r>
              <a:rPr lang="en-US" altLang="en-US" sz="2000" dirty="0">
                <a:latin typeface="Arial" charset="0"/>
                <a:ea typeface="ＭＳ Ｐゴシック" charset="-128"/>
                <a:cs typeface="Helvetica" charset="0"/>
              </a:rPr>
              <a:t>B.	</a:t>
            </a:r>
            <a:r>
              <a:rPr lang="en-US" altLang="en-US" sz="2000" u="sng" dirty="0">
                <a:latin typeface="Arial" charset="0"/>
                <a:ea typeface="ＭＳ Ｐゴシック" charset="-128"/>
                <a:cs typeface="Helvetica" charset="0"/>
              </a:rPr>
              <a:t>Employment increases in Illinois are not significant compared to U.S.A. average and Midwest to assist in pension underfunding</a:t>
            </a:r>
            <a:r>
              <a:rPr lang="en-US" altLang="en-US" sz="2000" dirty="0">
                <a:latin typeface="Arial" charset="0"/>
                <a:ea typeface="ＭＳ Ｐゴシック" charset="-128"/>
                <a:cs typeface="Helvetica" charset="0"/>
              </a:rPr>
              <a:t>:</a:t>
            </a:r>
          </a:p>
          <a:p>
            <a:pPr marL="917575" lvl="1" indent="-446088">
              <a:spcBef>
                <a:spcPts val="432"/>
              </a:spcBef>
              <a:buNone/>
            </a:pPr>
            <a:r>
              <a:rPr lang="en-US" altLang="en-US" sz="1800" dirty="0">
                <a:latin typeface="Arial" charset="0"/>
                <a:ea typeface="ＭＳ Ｐゴシック" charset="-128"/>
                <a:cs typeface="Helvetica" charset="0"/>
              </a:rPr>
              <a:t>1.	Illinois increase in employment between 2010 and 2018 was 9.16%, 7</a:t>
            </a:r>
            <a:r>
              <a:rPr lang="en-US" altLang="en-US" sz="1800" baseline="30000" dirty="0">
                <a:latin typeface="Arial" charset="0"/>
                <a:ea typeface="ＭＳ Ｐゴシック" charset="-128"/>
                <a:cs typeface="Helvetica" charset="0"/>
              </a:rPr>
              <a:t>th</a:t>
            </a:r>
            <a:r>
              <a:rPr lang="en-US" altLang="en-US" sz="1800" dirty="0">
                <a:latin typeface="Arial" charset="0"/>
                <a:ea typeface="ＭＳ Ｐゴシック" charset="-128"/>
                <a:cs typeface="Helvetica" charset="0"/>
              </a:rPr>
              <a:t> out of 12 states in the Midwest and less than the U.S.A average of 14.20%.</a:t>
            </a:r>
          </a:p>
          <a:p>
            <a:pPr marL="917575" lvl="1" indent="-446088">
              <a:spcBef>
                <a:spcPts val="432"/>
              </a:spcBef>
              <a:buNone/>
            </a:pPr>
            <a:r>
              <a:rPr lang="en-US" altLang="en-US" sz="1800" dirty="0">
                <a:latin typeface="Arial" charset="0"/>
                <a:ea typeface="ＭＳ Ｐゴシック" charset="-128"/>
                <a:cs typeface="Helvetica" charset="0"/>
              </a:rPr>
              <a:t>2.	Illinois unemployment rate of 3.9% was lower than the U.S.A. average of 4.1% between March 2010 and March 2018 and Illinois ranked 9</a:t>
            </a:r>
            <a:r>
              <a:rPr lang="en-US" altLang="en-US" sz="1800" baseline="30000" dirty="0">
                <a:latin typeface="Arial" charset="0"/>
                <a:ea typeface="ＭＳ Ｐゴシック" charset="-128"/>
                <a:cs typeface="Helvetica" charset="0"/>
              </a:rPr>
              <a:t>th</a:t>
            </a:r>
            <a:r>
              <a:rPr lang="en-US" altLang="en-US" sz="1800" dirty="0">
                <a:latin typeface="Arial" charset="0"/>
                <a:ea typeface="ＭＳ Ｐゴシック" charset="-128"/>
                <a:cs typeface="Helvetica" charset="0"/>
              </a:rPr>
              <a:t> out of 12 states in unemployment but third in highest reduction during that period.</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85</a:t>
            </a:fld>
            <a:endParaRPr lang="en-US" altLang="en-US" sz="1000" dirty="0">
              <a:solidFill>
                <a:srgbClr val="FFFFFF"/>
              </a:solidFill>
            </a:endParaRPr>
          </a:p>
        </p:txBody>
      </p:sp>
    </p:spTree>
    <p:extLst>
      <p:ext uri="{BB962C8B-B14F-4D97-AF65-F5344CB8AC3E}">
        <p14:creationId xmlns:p14="http://schemas.microsoft.com/office/powerpoint/2010/main" val="21028714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86</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2C8AA385-04C0-CD4C-9395-7BCDE4E0F47E}"/>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U.S. and Midwest States</a:t>
            </a:r>
            <a:br>
              <a:rPr lang="en-US" altLang="en-US" sz="1400" b="1" dirty="0">
                <a:latin typeface="Arial" charset="0"/>
                <a:ea typeface="ＭＳ Ｐゴシック" charset="-128"/>
                <a:cs typeface="Helvetica" charset="0"/>
              </a:rPr>
            </a:br>
            <a:r>
              <a:rPr lang="en-US" altLang="en-US" sz="1400" b="1" dirty="0">
                <a:latin typeface="Arial" charset="0"/>
                <a:ea typeface="ＭＳ Ｐゴシック" charset="-128"/>
                <a:cs typeface="Helvetica" charset="0"/>
              </a:rPr>
              <a:t>Non-Farm Wage and Salary Employment Increase between 2010 and 2018</a:t>
            </a:r>
            <a:r>
              <a:rPr lang="en-US" altLang="en-US" sz="1400" b="1" baseline="30000" dirty="0">
                <a:latin typeface="Arial" charset="0"/>
                <a:ea typeface="ＭＳ Ｐゴシック" charset="-128"/>
                <a:cs typeface="Helvetica" charset="0"/>
              </a:rPr>
              <a:t>1</a:t>
            </a:r>
            <a:endParaRPr lang="en-US" altLang="en-US" sz="1400" baseline="300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600"/>
              </a:spcBef>
              <a:buNone/>
              <a:tabLst>
                <a:tab pos="7997825" algn="r"/>
              </a:tabLst>
            </a:pPr>
            <a:r>
              <a:rPr lang="en-US" altLang="en-US" sz="1000" baseline="30000" dirty="0">
                <a:latin typeface="Arial" charset="0"/>
                <a:ea typeface="ＭＳ Ｐゴシック" charset="-128"/>
                <a:cs typeface="Helvetica" charset="0"/>
              </a:rPr>
              <a:t>1</a:t>
            </a:r>
            <a:r>
              <a:rPr lang="en-US" altLang="en-US" sz="1000" dirty="0">
                <a:latin typeface="Arial" charset="0"/>
                <a:ea typeface="ＭＳ Ｐゴシック" charset="-128"/>
                <a:cs typeface="Helvetica" charset="0"/>
              </a:rPr>
              <a:t> March of 2010 and March of 2018	Source: U.S. Bureau of Labor Statistics</a:t>
            </a:r>
          </a:p>
        </p:txBody>
      </p:sp>
      <p:graphicFrame>
        <p:nvGraphicFramePr>
          <p:cNvPr id="5" name="Table 4">
            <a:extLst>
              <a:ext uri="{FF2B5EF4-FFF2-40B4-BE49-F238E27FC236}">
                <a16:creationId xmlns:a16="http://schemas.microsoft.com/office/drawing/2014/main" id="{F5C43CC1-73FE-9C49-8EA6-4381F068F37C}"/>
              </a:ext>
            </a:extLst>
          </p:cNvPr>
          <p:cNvGraphicFramePr>
            <a:graphicFrameLocks noGrp="1"/>
          </p:cNvGraphicFramePr>
          <p:nvPr>
            <p:extLst>
              <p:ext uri="{D42A27DB-BD31-4B8C-83A1-F6EECF244321}">
                <p14:modId xmlns:p14="http://schemas.microsoft.com/office/powerpoint/2010/main" val="2090124612"/>
              </p:ext>
            </p:extLst>
          </p:nvPr>
        </p:nvGraphicFramePr>
        <p:xfrm>
          <a:off x="762000" y="2209801"/>
          <a:ext cx="7619999" cy="3566160"/>
        </p:xfrm>
        <a:graphic>
          <a:graphicData uri="http://schemas.openxmlformats.org/drawingml/2006/table">
            <a:tbl>
              <a:tblPr firstRow="1" bandRow="1">
                <a:tableStyleId>{5940675A-B579-460E-94D1-54222C63F5DA}</a:tableStyleId>
              </a:tblPr>
              <a:tblGrid>
                <a:gridCol w="2007769">
                  <a:extLst>
                    <a:ext uri="{9D8B030D-6E8A-4147-A177-3AD203B41FA5}">
                      <a16:colId xmlns:a16="http://schemas.microsoft.com/office/drawing/2014/main" val="1777687386"/>
                    </a:ext>
                  </a:extLst>
                </a:gridCol>
                <a:gridCol w="1878431">
                  <a:extLst>
                    <a:ext uri="{9D8B030D-6E8A-4147-A177-3AD203B41FA5}">
                      <a16:colId xmlns:a16="http://schemas.microsoft.com/office/drawing/2014/main" val="502152959"/>
                    </a:ext>
                  </a:extLst>
                </a:gridCol>
                <a:gridCol w="990600">
                  <a:extLst>
                    <a:ext uri="{9D8B030D-6E8A-4147-A177-3AD203B41FA5}">
                      <a16:colId xmlns:a16="http://schemas.microsoft.com/office/drawing/2014/main" val="4031727419"/>
                    </a:ext>
                  </a:extLst>
                </a:gridCol>
                <a:gridCol w="1600200">
                  <a:extLst>
                    <a:ext uri="{9D8B030D-6E8A-4147-A177-3AD203B41FA5}">
                      <a16:colId xmlns:a16="http://schemas.microsoft.com/office/drawing/2014/main" val="777321015"/>
                    </a:ext>
                  </a:extLst>
                </a:gridCol>
                <a:gridCol w="1142999">
                  <a:extLst>
                    <a:ext uri="{9D8B030D-6E8A-4147-A177-3AD203B41FA5}">
                      <a16:colId xmlns:a16="http://schemas.microsoft.com/office/drawing/2014/main" val="1652902031"/>
                    </a:ext>
                  </a:extLst>
                </a:gridCol>
              </a:tblGrid>
              <a:tr h="338667">
                <a:tc>
                  <a:txBody>
                    <a:bodyPr/>
                    <a:lstStyle/>
                    <a:p>
                      <a:pPr algn="l">
                        <a:lnSpc>
                          <a:spcPts val="1200"/>
                        </a:lnSpc>
                      </a:pPr>
                      <a:endParaRPr lang="en-US" sz="10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(in Millions)</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2018 Pension Employed</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Rank by Number</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 Increase</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Between 2010-2018</a:t>
                      </a:r>
                      <a:r>
                        <a:rPr lang="en-US" sz="1000" b="1" cap="small" baseline="30000" dirty="0">
                          <a:latin typeface="Arial" panose="020B0604020202020204" pitchFamily="34" charset="0"/>
                          <a:cs typeface="Arial" panose="020B0604020202020204" pitchFamily="34" charset="0"/>
                        </a:rPr>
                        <a:t>1</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Rank by</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 Increase</a:t>
                      </a:r>
                    </a:p>
                  </a:txBody>
                  <a:tcPr anchor="b">
                    <a:solidFill>
                      <a:schemeClr val="bg1">
                        <a:lumMod val="85000"/>
                      </a:schemeClr>
                    </a:solidFill>
                  </a:tcPr>
                </a:tc>
                <a:extLst>
                  <a:ext uri="{0D108BD9-81ED-4DB2-BD59-A6C34878D82A}">
                    <a16:rowId xmlns:a16="http://schemas.microsoft.com/office/drawing/2014/main" val="1757445759"/>
                  </a:ext>
                </a:extLst>
              </a:tr>
              <a:tr h="208410">
                <a:tc>
                  <a:txBody>
                    <a:bodyPr/>
                    <a:lstStyle/>
                    <a:p>
                      <a:r>
                        <a:rPr lang="en-US" sz="1000" dirty="0">
                          <a:latin typeface="Arial" panose="020B0604020202020204" pitchFamily="34" charset="0"/>
                          <a:cs typeface="Arial" panose="020B0604020202020204" pitchFamily="34" charset="0"/>
                        </a:rPr>
                        <a:t>U.S.A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148.439</a:t>
                      </a:r>
                    </a:p>
                  </a:txBody>
                  <a:tcPr anchor="b"/>
                </a:tc>
                <a:tc>
                  <a:txBody>
                    <a:bodyPr/>
                    <a:lstStyle/>
                    <a:p>
                      <a:pPr algn="ctr">
                        <a:lnSpc>
                          <a:spcPts val="1200"/>
                        </a:lnSpc>
                      </a:pPr>
                      <a:endParaRPr lang="en-US" sz="1000" dirty="0">
                        <a:latin typeface="Arial" panose="020B0604020202020204" pitchFamily="34" charset="0"/>
                        <a:cs typeface="Arial" panose="020B0604020202020204" pitchFamily="34" charset="0"/>
                      </a:endParaRP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14.20</a:t>
                      </a:r>
                    </a:p>
                  </a:txBody>
                  <a:tcPr anchor="b"/>
                </a:tc>
                <a:tc>
                  <a:txBody>
                    <a:bodyPr/>
                    <a:lstStyle/>
                    <a:p>
                      <a:pPr algn="ctr">
                        <a:lnSpc>
                          <a:spcPts val="1200"/>
                        </a:lnSpc>
                      </a:pPr>
                      <a:endParaRPr lang="en-US" sz="1000"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871993791"/>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Illinois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6.097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9.16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7</a:t>
                      </a:r>
                    </a:p>
                  </a:txBody>
                  <a:tcPr anchor="b"/>
                </a:tc>
                <a:extLst>
                  <a:ext uri="{0D108BD9-81ED-4DB2-BD59-A6C34878D82A}">
                    <a16:rowId xmlns:a16="http://schemas.microsoft.com/office/drawing/2014/main" val="30437737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Indiana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3.132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12.48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3</a:t>
                      </a:r>
                    </a:p>
                  </a:txBody>
                  <a:tcPr anchor="b"/>
                </a:tc>
                <a:extLst>
                  <a:ext uri="{0D108BD9-81ED-4DB2-BD59-A6C34878D82A}">
                    <a16:rowId xmlns:a16="http://schemas.microsoft.com/office/drawing/2014/main" val="42499986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Iowa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1.583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7.87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9</a:t>
                      </a:r>
                    </a:p>
                  </a:txBody>
                  <a:tcPr anchor="b"/>
                </a:tc>
                <a:extLst>
                  <a:ext uri="{0D108BD9-81ED-4DB2-BD59-A6C34878D82A}">
                    <a16:rowId xmlns:a16="http://schemas.microsoft.com/office/drawing/2014/main" val="253860964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Kansas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1.415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7.02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10</a:t>
                      </a:r>
                    </a:p>
                  </a:txBody>
                  <a:tcPr anchor="b"/>
                </a:tc>
                <a:extLst>
                  <a:ext uri="{0D108BD9-81ED-4DB2-BD59-A6C34878D82A}">
                    <a16:rowId xmlns:a16="http://schemas.microsoft.com/office/drawing/2014/main" val="97053148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Michigan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4.423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13.80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2</a:t>
                      </a:r>
                    </a:p>
                  </a:txBody>
                  <a:tcPr anchor="b"/>
                </a:tc>
                <a:extLst>
                  <a:ext uri="{0D108BD9-81ED-4DB2-BD59-A6C34878D82A}">
                    <a16:rowId xmlns:a16="http://schemas.microsoft.com/office/drawing/2014/main" val="2366901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Minnesota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2.948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12.29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4</a:t>
                      </a:r>
                    </a:p>
                  </a:txBody>
                  <a:tcPr anchor="b"/>
                </a:tc>
                <a:extLst>
                  <a:ext uri="{0D108BD9-81ED-4DB2-BD59-A6C34878D82A}">
                    <a16:rowId xmlns:a16="http://schemas.microsoft.com/office/drawing/2014/main" val="1504786062"/>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Missouri</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2.894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8.96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a:t>
                      </a:r>
                    </a:p>
                  </a:txBody>
                  <a:tcPr anchor="b"/>
                </a:tc>
                <a:extLst>
                  <a:ext uri="{0D108BD9-81ED-4DB2-BD59-A6C34878D82A}">
                    <a16:rowId xmlns:a16="http://schemas.microsoft.com/office/drawing/2014/main" val="11534108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Nebraska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0.944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4.00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11</a:t>
                      </a:r>
                    </a:p>
                  </a:txBody>
                  <a:tcPr anchor="b"/>
                </a:tc>
                <a:extLst>
                  <a:ext uri="{0D108BD9-81ED-4DB2-BD59-A6C34878D82A}">
                    <a16:rowId xmlns:a16="http://schemas.microsoft.com/office/drawing/2014/main" val="175640229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North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0.371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14.79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a:t>
                      </a:r>
                    </a:p>
                  </a:txBody>
                  <a:tcPr anchor="b"/>
                </a:tc>
                <a:extLst>
                  <a:ext uri="{0D108BD9-81ED-4DB2-BD59-A6C34878D82A}">
                    <a16:rowId xmlns:a16="http://schemas.microsoft.com/office/drawing/2014/main" val="28420194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Ohio</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5.008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11.30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a:t>
                      </a:r>
                    </a:p>
                  </a:txBody>
                  <a:tcPr anchor="b"/>
                </a:tc>
                <a:extLst>
                  <a:ext uri="{0D108BD9-81ED-4DB2-BD59-A6C34878D82A}">
                    <a16:rowId xmlns:a16="http://schemas.microsoft.com/office/drawing/2014/main" val="21891642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South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0.400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9.68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6</a:t>
                      </a:r>
                    </a:p>
                  </a:txBody>
                  <a:tcPr anchor="b"/>
                </a:tc>
                <a:extLst>
                  <a:ext uri="{0D108BD9-81ED-4DB2-BD59-A6C34878D82A}">
                    <a16:rowId xmlns:a16="http://schemas.microsoft.com/office/drawing/2014/main" val="3157492627"/>
                  </a:ext>
                </a:extLst>
              </a:tr>
              <a:tr h="208410">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Wisconsin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2.711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2.06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a:t>
                      </a:r>
                    </a:p>
                  </a:txBody>
                  <a:tcPr anchor="b"/>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38315265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87</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5A40B204-E2B5-A642-9CD9-2C2D4F7FB451}"/>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Midwest States</a:t>
            </a:r>
            <a:br>
              <a:rPr lang="en-US" altLang="en-US" sz="1400" b="1" dirty="0">
                <a:latin typeface="Arial" charset="0"/>
                <a:ea typeface="ＭＳ Ｐゴシック" charset="-128"/>
                <a:cs typeface="Helvetica" charset="0"/>
              </a:rPr>
            </a:br>
            <a:r>
              <a:rPr lang="en-US" altLang="en-US" sz="1400" b="1" dirty="0">
                <a:latin typeface="Arial" charset="0"/>
                <a:ea typeface="ＭＳ Ｐゴシック" charset="-128"/>
                <a:cs typeface="Helvetica" charset="0"/>
              </a:rPr>
              <a:t>Unemployment Percentage March 2010 - March 2018 and Percentage Reduction</a:t>
            </a:r>
            <a:endParaRPr lang="en-US" altLang="en-US" sz="1400" baseline="300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600"/>
              </a:spcBef>
              <a:buNone/>
            </a:pPr>
            <a:r>
              <a:rPr lang="en-US" altLang="en-US" sz="1000" dirty="0">
                <a:latin typeface="Arial" charset="0"/>
                <a:ea typeface="ＭＳ Ｐゴシック" charset="-128"/>
                <a:cs typeface="Helvetica" charset="0"/>
              </a:rPr>
              <a:t>Source: U.S. Bureau of Labor Statistics</a:t>
            </a:r>
          </a:p>
        </p:txBody>
      </p:sp>
      <p:graphicFrame>
        <p:nvGraphicFramePr>
          <p:cNvPr id="5" name="Table 4">
            <a:extLst>
              <a:ext uri="{FF2B5EF4-FFF2-40B4-BE49-F238E27FC236}">
                <a16:creationId xmlns:a16="http://schemas.microsoft.com/office/drawing/2014/main" id="{EE988A78-768A-1B4F-BF7D-116B039472C3}"/>
              </a:ext>
            </a:extLst>
          </p:cNvPr>
          <p:cNvGraphicFramePr>
            <a:graphicFrameLocks noGrp="1"/>
          </p:cNvGraphicFramePr>
          <p:nvPr>
            <p:extLst>
              <p:ext uri="{D42A27DB-BD31-4B8C-83A1-F6EECF244321}">
                <p14:modId xmlns:p14="http://schemas.microsoft.com/office/powerpoint/2010/main" val="3445525540"/>
              </p:ext>
            </p:extLst>
          </p:nvPr>
        </p:nvGraphicFramePr>
        <p:xfrm>
          <a:off x="800100" y="2209800"/>
          <a:ext cx="7543800" cy="356616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1777687386"/>
                    </a:ext>
                  </a:extLst>
                </a:gridCol>
                <a:gridCol w="1447800">
                  <a:extLst>
                    <a:ext uri="{9D8B030D-6E8A-4147-A177-3AD203B41FA5}">
                      <a16:colId xmlns:a16="http://schemas.microsoft.com/office/drawing/2014/main" val="502152959"/>
                    </a:ext>
                  </a:extLst>
                </a:gridCol>
                <a:gridCol w="1447800">
                  <a:extLst>
                    <a:ext uri="{9D8B030D-6E8A-4147-A177-3AD203B41FA5}">
                      <a16:colId xmlns:a16="http://schemas.microsoft.com/office/drawing/2014/main" val="4031727419"/>
                    </a:ext>
                  </a:extLst>
                </a:gridCol>
                <a:gridCol w="1524000">
                  <a:extLst>
                    <a:ext uri="{9D8B030D-6E8A-4147-A177-3AD203B41FA5}">
                      <a16:colId xmlns:a16="http://schemas.microsoft.com/office/drawing/2014/main" val="777321015"/>
                    </a:ext>
                  </a:extLst>
                </a:gridCol>
                <a:gridCol w="1371600">
                  <a:extLst>
                    <a:ext uri="{9D8B030D-6E8A-4147-A177-3AD203B41FA5}">
                      <a16:colId xmlns:a16="http://schemas.microsoft.com/office/drawing/2014/main" val="1652902031"/>
                    </a:ext>
                  </a:extLst>
                </a:gridCol>
              </a:tblGrid>
              <a:tr h="338667">
                <a:tc>
                  <a:txBody>
                    <a:bodyPr/>
                    <a:lstStyle/>
                    <a:p>
                      <a:pPr algn="l">
                        <a:lnSpc>
                          <a:spcPts val="1200"/>
                        </a:lnSpc>
                      </a:pPr>
                      <a:endParaRPr lang="en-US" sz="10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March 2018</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Unemployment %</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2018</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Rank by Lowest %</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 of Unemployment Reduction</a:t>
                      </a:r>
                      <a:endParaRPr lang="en-US" sz="1000" b="1" cap="small" baseline="3000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Rank in</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Highest Reduction</a:t>
                      </a:r>
                    </a:p>
                  </a:txBody>
                  <a:tcPr anchor="b">
                    <a:solidFill>
                      <a:schemeClr val="bg1">
                        <a:lumMod val="85000"/>
                      </a:schemeClr>
                    </a:solidFill>
                  </a:tcPr>
                </a:tc>
                <a:extLst>
                  <a:ext uri="{0D108BD9-81ED-4DB2-BD59-A6C34878D82A}">
                    <a16:rowId xmlns:a16="http://schemas.microsoft.com/office/drawing/2014/main" val="1757445759"/>
                  </a:ext>
                </a:extLst>
              </a:tr>
              <a:tr h="208410">
                <a:tc>
                  <a:txBody>
                    <a:bodyPr/>
                    <a:lstStyle/>
                    <a:p>
                      <a:r>
                        <a:rPr lang="en-US" sz="1000" dirty="0">
                          <a:latin typeface="Arial" panose="020B0604020202020204" pitchFamily="34" charset="0"/>
                          <a:cs typeface="Arial" panose="020B0604020202020204" pitchFamily="34" charset="0"/>
                        </a:rPr>
                        <a:t>U.S.A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4.1</a:t>
                      </a:r>
                    </a:p>
                  </a:txBody>
                  <a:tcPr anchor="b"/>
                </a:tc>
                <a:tc>
                  <a:txBody>
                    <a:bodyPr/>
                    <a:lstStyle/>
                    <a:p>
                      <a:pPr algn="ctr" defTabSz="457200">
                        <a:lnSpc>
                          <a:spcPts val="1200"/>
                        </a:lnSpc>
                        <a:tabLst/>
                      </a:pPr>
                      <a:endParaRPr lang="en-US" sz="1000" dirty="0">
                        <a:latin typeface="Arial" panose="020B0604020202020204" pitchFamily="34" charset="0"/>
                        <a:cs typeface="Arial" panose="020B0604020202020204" pitchFamily="34" charset="0"/>
                      </a:endParaRP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58.6</a:t>
                      </a:r>
                    </a:p>
                  </a:txBody>
                  <a:tcPr anchor="b"/>
                </a:tc>
                <a:tc>
                  <a:txBody>
                    <a:bodyPr/>
                    <a:lstStyle/>
                    <a:p>
                      <a:pPr algn="ctr">
                        <a:lnSpc>
                          <a:spcPts val="1200"/>
                        </a:lnSpc>
                      </a:pPr>
                      <a:endParaRPr lang="en-US" sz="1000"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871993791"/>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Illinois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3.8</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  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63.9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3</a:t>
                      </a:r>
                    </a:p>
                  </a:txBody>
                  <a:tcPr anchor="b"/>
                </a:tc>
                <a:extLst>
                  <a:ext uri="{0D108BD9-81ED-4DB2-BD59-A6C34878D82A}">
                    <a16:rowId xmlns:a16="http://schemas.microsoft.com/office/drawing/2014/main" val="30437737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Indiana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4.6</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58.9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6</a:t>
                      </a:r>
                    </a:p>
                  </a:txBody>
                  <a:tcPr anchor="b"/>
                </a:tc>
                <a:extLst>
                  <a:ext uri="{0D108BD9-81ED-4DB2-BD59-A6C34878D82A}">
                    <a16:rowId xmlns:a16="http://schemas.microsoft.com/office/drawing/2014/main" val="42499986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Iowa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2.8</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55.0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a:t>
                      </a:r>
                    </a:p>
                  </a:txBody>
                  <a:tcPr anchor="b"/>
                </a:tc>
                <a:extLst>
                  <a:ext uri="{0D108BD9-81ED-4DB2-BD59-A6C34878D82A}">
                    <a16:rowId xmlns:a16="http://schemas.microsoft.com/office/drawing/2014/main" val="253860964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Kansas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3.4</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52.8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9</a:t>
                      </a:r>
                    </a:p>
                  </a:txBody>
                  <a:tcPr anchor="b"/>
                </a:tc>
                <a:extLst>
                  <a:ext uri="{0D108BD9-81ED-4DB2-BD59-A6C34878D82A}">
                    <a16:rowId xmlns:a16="http://schemas.microsoft.com/office/drawing/2014/main" val="97053148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Michigan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4.7</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65.2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2</a:t>
                      </a:r>
                    </a:p>
                  </a:txBody>
                  <a:tcPr anchor="b"/>
                </a:tc>
                <a:extLst>
                  <a:ext uri="{0D108BD9-81ED-4DB2-BD59-A6C34878D82A}">
                    <a16:rowId xmlns:a16="http://schemas.microsoft.com/office/drawing/2014/main" val="2366901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Minnesota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3.2</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57.9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7</a:t>
                      </a:r>
                    </a:p>
                  </a:txBody>
                  <a:tcPr anchor="b"/>
                </a:tc>
                <a:extLst>
                  <a:ext uri="{0D108BD9-81ED-4DB2-BD59-A6C34878D82A}">
                    <a16:rowId xmlns:a16="http://schemas.microsoft.com/office/drawing/2014/main" val="1504786062"/>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Missouri</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3.6</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62.9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4</a:t>
                      </a:r>
                    </a:p>
                  </a:txBody>
                  <a:tcPr anchor="b"/>
                </a:tc>
                <a:extLst>
                  <a:ext uri="{0D108BD9-81ED-4DB2-BD59-A6C34878D82A}">
                    <a16:rowId xmlns:a16="http://schemas.microsoft.com/office/drawing/2014/main" val="11534108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Nebraska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2.8</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41.7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10</a:t>
                      </a:r>
                    </a:p>
                  </a:txBody>
                  <a:tcPr anchor="b"/>
                </a:tc>
                <a:extLst>
                  <a:ext uri="{0D108BD9-81ED-4DB2-BD59-A6C34878D82A}">
                    <a16:rowId xmlns:a16="http://schemas.microsoft.com/office/drawing/2014/main" val="175640229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North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2.6</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33.4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a:t>
                      </a:r>
                    </a:p>
                  </a:txBody>
                  <a:tcPr anchor="b"/>
                </a:tc>
                <a:extLst>
                  <a:ext uri="{0D108BD9-81ED-4DB2-BD59-A6C34878D82A}">
                    <a16:rowId xmlns:a16="http://schemas.microsoft.com/office/drawing/2014/main" val="28420194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Ohio</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4.4</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59.7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a:t>
                      </a:r>
                    </a:p>
                  </a:txBody>
                  <a:tcPr anchor="b"/>
                </a:tc>
                <a:extLst>
                  <a:ext uri="{0D108BD9-81ED-4DB2-BD59-A6C34878D82A}">
                    <a16:rowId xmlns:a16="http://schemas.microsoft.com/office/drawing/2014/main" val="21891642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South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3.4</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33.4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a:t>
                      </a:r>
                    </a:p>
                  </a:txBody>
                  <a:tcPr anchor="b"/>
                </a:tc>
                <a:extLst>
                  <a:ext uri="{0D108BD9-81ED-4DB2-BD59-A6C34878D82A}">
                    <a16:rowId xmlns:a16="http://schemas.microsoft.com/office/drawing/2014/main" val="3157492627"/>
                  </a:ext>
                </a:extLst>
              </a:tr>
              <a:tr h="208410">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Wisconsin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2.9</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  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68.2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a:t>
                      </a:r>
                    </a:p>
                  </a:txBody>
                  <a:tcPr anchor="b"/>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16760321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6" name="Content Placeholder 12"/>
          <p:cNvSpPr>
            <a:spLocks noGrp="1"/>
          </p:cNvSpPr>
          <p:nvPr>
            <p:ph idx="1"/>
          </p:nvPr>
        </p:nvSpPr>
        <p:spPr/>
        <p:txBody>
          <a:bodyPr/>
          <a:lstStyle/>
          <a:p>
            <a:pPr marL="461963" indent="-446088">
              <a:spcBef>
                <a:spcPts val="432"/>
              </a:spcBef>
              <a:buNone/>
            </a:pPr>
            <a:r>
              <a:rPr lang="en-US" altLang="en-US" sz="2000" dirty="0">
                <a:latin typeface="Arial" charset="0"/>
                <a:ea typeface="ＭＳ Ｐゴシック" charset="-128"/>
                <a:cs typeface="Helvetica" charset="0"/>
              </a:rPr>
              <a:t>C.	</a:t>
            </a:r>
            <a:r>
              <a:rPr lang="en-US" altLang="en-US" sz="2000" u="sng" dirty="0">
                <a:latin typeface="Arial" charset="0"/>
                <a:ea typeface="ＭＳ Ｐゴシック" charset="-128"/>
                <a:cs typeface="Helvetica" charset="0"/>
              </a:rPr>
              <a:t>The GDP of Illinois and past increases of GDP may help but cannot solve the pension underfunding problem for Illinois</a:t>
            </a:r>
            <a:r>
              <a:rPr lang="en-US" altLang="en-US" sz="2000" dirty="0">
                <a:latin typeface="Arial" charset="0"/>
                <a:ea typeface="ＭＳ Ｐゴシック" charset="-128"/>
                <a:cs typeface="Helvetica" charset="0"/>
              </a:rPr>
              <a:t>:</a:t>
            </a:r>
          </a:p>
          <a:p>
            <a:pPr marL="917575" lvl="1" indent="-446088">
              <a:spcBef>
                <a:spcPts val="432"/>
              </a:spcBef>
              <a:buNone/>
            </a:pPr>
            <a:r>
              <a:rPr lang="en-US" altLang="en-US" sz="1800" dirty="0">
                <a:latin typeface="Arial" charset="0"/>
                <a:ea typeface="ＭＳ Ｐゴシック" charset="-128"/>
                <a:cs typeface="Helvetica" charset="0"/>
              </a:rPr>
              <a:t>1.	The GDP of Illinois increased 66.8% between 2000-2017 and only 27.6% between 2008-2017 while the average increase for the states in the U.S.A. was 88.5% and 31.7%, respectively.</a:t>
            </a:r>
          </a:p>
          <a:p>
            <a:pPr marL="917575" lvl="1" indent="-446088">
              <a:spcBef>
                <a:spcPts val="432"/>
              </a:spcBef>
              <a:buNone/>
            </a:pPr>
            <a:r>
              <a:rPr lang="en-US" altLang="en-US" sz="1800" dirty="0">
                <a:latin typeface="Arial" charset="0"/>
                <a:ea typeface="ＭＳ Ｐゴシック" charset="-128"/>
                <a:cs typeface="Helvetica" charset="0"/>
              </a:rPr>
              <a:t>2.	But Illinois GDP is the largest in the Midwest at 820.362 for 2017 and Illinois has the fifth largest GDP for a state in the U.S.A. after California, New York, Texas and Florida.</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88</a:t>
            </a:fld>
            <a:endParaRPr lang="en-US" altLang="en-US" sz="1000" dirty="0">
              <a:solidFill>
                <a:srgbClr val="FFFFFF"/>
              </a:solidFill>
            </a:endParaRPr>
          </a:p>
        </p:txBody>
      </p:sp>
    </p:spTree>
    <p:extLst>
      <p:ext uri="{BB962C8B-B14F-4D97-AF65-F5344CB8AC3E}">
        <p14:creationId xmlns:p14="http://schemas.microsoft.com/office/powerpoint/2010/main" val="119842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lgn="ctr">
              <a:spcBef>
                <a:spcPts val="432"/>
              </a:spcBef>
              <a:buFont typeface="Wingdings" charset="2"/>
              <a:buNone/>
              <a:defRPr/>
            </a:pPr>
            <a:r>
              <a:rPr lang="en-US" sz="2000" b="1" dirty="0">
                <a:ea typeface="Arial" charset="0"/>
                <a:cs typeface="Arial"/>
              </a:rPr>
              <a:t>Categorization of Certain</a:t>
            </a:r>
            <a:br>
              <a:rPr lang="en-US" sz="2000" b="1" dirty="0">
                <a:ea typeface="Arial" charset="0"/>
                <a:cs typeface="Arial"/>
              </a:rPr>
            </a:br>
            <a:r>
              <a:rPr lang="en-US" sz="2000" b="1" dirty="0">
                <a:ea typeface="Arial" charset="0"/>
                <a:cs typeface="Arial"/>
              </a:rPr>
              <a:t>State Public Employee Pension Provisions</a:t>
            </a:r>
            <a:endParaRPr lang="en-US" sz="2000" b="1" dirty="0">
              <a:effectLst>
                <a:outerShdw blurRad="38100" dist="38100" dir="2700000" algn="tl">
                  <a:srgbClr val="DDDDDD"/>
                </a:outerShdw>
              </a:effectLst>
              <a:ea typeface="Arial" charset="0"/>
              <a:cs typeface="Arial"/>
            </a:endParaRPr>
          </a:p>
        </p:txBody>
      </p:sp>
      <p:sp>
        <p:nvSpPr>
          <p:cNvPr id="32771" name="Slide Number Placeholder 3"/>
          <p:cNvSpPr>
            <a:spLocks noGrp="1"/>
          </p:cNvSpPr>
          <p:nvPr>
            <p:ph type="sldNum" sz="quarter" idx="10"/>
          </p:nvPr>
        </p:nvSpPr>
        <p:spPr bwMode="auto">
          <a:noFill/>
          <a:ln>
            <a:miter lim="800000"/>
            <a:headEnd/>
            <a:tailEnd/>
          </a:ln>
        </p:spPr>
        <p:txBody>
          <a:bodyPr/>
          <a:lstStyle/>
          <a:p>
            <a:fld id="{4169F09C-4A4C-7942-AE9E-E0485EA627FB}" type="slidenum">
              <a:rPr lang="en-US" sz="1200">
                <a:latin typeface="Arial" pitchFamily="-105" charset="0"/>
                <a:ea typeface="Arial" pitchFamily="-105" charset="0"/>
                <a:cs typeface="Arial" pitchFamily="-105" charset="0"/>
              </a:rPr>
              <a:pPr/>
              <a:t>8</a:t>
            </a:fld>
            <a:endParaRPr lang="en-US" sz="1200" dirty="0">
              <a:latin typeface="Arial" pitchFamily="-105" charset="0"/>
              <a:ea typeface="Arial" pitchFamily="-105" charset="0"/>
              <a:cs typeface="Arial" pitchFamily="-105" charset="0"/>
            </a:endParaRPr>
          </a:p>
        </p:txBody>
      </p:sp>
      <p:sp>
        <p:nvSpPr>
          <p:cNvPr id="32772" name="Rectangle 6"/>
          <p:cNvSpPr>
            <a:spLocks noChangeArrowheads="1"/>
          </p:cNvSpPr>
          <p:nvPr/>
        </p:nvSpPr>
        <p:spPr bwMode="auto">
          <a:xfrm>
            <a:off x="457200" y="1905000"/>
            <a:ext cx="8229600" cy="1066800"/>
          </a:xfrm>
          <a:prstGeom prst="rect">
            <a:avLst/>
          </a:prstGeom>
          <a:noFill/>
          <a:ln w="9525">
            <a:noFill/>
            <a:miter lim="800000"/>
            <a:headEnd/>
            <a:tailEnd/>
          </a:ln>
        </p:spPr>
        <p:txBody>
          <a:bodyPr anchor="ctr">
            <a:prstTxWarp prst="textNoShape">
              <a:avLst/>
            </a:prstTxWarp>
          </a:bodyPr>
          <a:lstStyle/>
          <a:p>
            <a:pPr marL="338138" indent="-338138">
              <a:lnSpc>
                <a:spcPts val="2200"/>
              </a:lnSpc>
              <a:spcBef>
                <a:spcPts val="1000"/>
              </a:spcBef>
            </a:pPr>
            <a:endParaRPr lang="en-US" sz="2000" dirty="0">
              <a:solidFill>
                <a:srgbClr val="1E2629"/>
              </a:solidFill>
              <a:latin typeface="Arial" pitchFamily="-105"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1309107"/>
              </p:ext>
            </p:extLst>
          </p:nvPr>
        </p:nvGraphicFramePr>
        <p:xfrm>
          <a:off x="1219200" y="2654300"/>
          <a:ext cx="6858000" cy="3014663"/>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1295400">
                <a:tc>
                  <a:txBody>
                    <a:bodyPr/>
                    <a:lstStyle/>
                    <a:p>
                      <a:pPr marL="0" marR="0" lvl="0" indent="0" algn="ctr" defTabSz="457200" rtl="0" eaLnBrk="1" fontAlgn="base" latinLnBrk="0" hangingPunct="1">
                        <a:lnSpc>
                          <a:spcPts val="1100"/>
                        </a:lnSpc>
                        <a:spcBef>
                          <a:spcPct val="0"/>
                        </a:spcBef>
                        <a:spcAft>
                          <a:spcPts val="1000"/>
                        </a:spcAft>
                        <a:buClrTx/>
                        <a:buSzTx/>
                        <a:buFontTx/>
                        <a:buNone/>
                        <a:tabLst/>
                      </a:pPr>
                      <a: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t>Specific State Constitution</a:t>
                      </a:r>
                      <a:b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br>
                      <a: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t>Prohibiting Impairment of</a:t>
                      </a:r>
                      <a:b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br>
                      <a: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t>Public Employee Pensions</a:t>
                      </a:r>
                    </a:p>
                  </a:txBody>
                  <a:tcPr marL="68580" marR="68580" marT="0" marB="0" anchor="b"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1100"/>
                        </a:lnSpc>
                        <a:spcBef>
                          <a:spcPct val="0"/>
                        </a:spcBef>
                        <a:spcAft>
                          <a:spcPts val="1000"/>
                        </a:spcAft>
                        <a:buClrTx/>
                        <a:buSzTx/>
                        <a:buFontTx/>
                        <a:buNone/>
                        <a:tabLst/>
                      </a:pPr>
                      <a: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t>General Constitutional</a:t>
                      </a:r>
                      <a:b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br>
                      <a: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t>Prohibition Against Impairment of</a:t>
                      </a:r>
                      <a:b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br>
                      <a: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t>Contracts (Applicability to Pensions Depends on Whether the Courts</a:t>
                      </a:r>
                      <a:b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br>
                      <a: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t>View Pensions as Contractual Obligations; Also, States that Do Not Have Their Own Contract Clause Oftentimes Rely on the Contract Clause of the U.S. Constitution):</a:t>
                      </a:r>
                    </a:p>
                  </a:txBody>
                  <a:tcPr marL="68580" marR="68580" marT="0" marB="0" anchor="b"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1100"/>
                        </a:lnSpc>
                        <a:spcBef>
                          <a:spcPct val="0"/>
                        </a:spcBef>
                        <a:spcAft>
                          <a:spcPts val="1000"/>
                        </a:spcAft>
                        <a:buClrTx/>
                        <a:buSzTx/>
                        <a:buFontTx/>
                        <a:buNone/>
                        <a:tabLst/>
                      </a:pPr>
                      <a: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t>State Statute or Case Law</a:t>
                      </a:r>
                      <a:b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br>
                      <a: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t>Prohibiting Impairment of</a:t>
                      </a:r>
                      <a:b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br>
                      <a: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t>Public Employee Pensions</a:t>
                      </a:r>
                    </a:p>
                  </a:txBody>
                  <a:tcPr marL="68580" marR="68580" marT="0" marB="0" anchor="b"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9263">
                <a:tc>
                  <a:txBody>
                    <a:bodyPr/>
                    <a:lstStyle/>
                    <a:p>
                      <a:pPr marL="0" marR="0" lvl="0" indent="0" algn="l" defTabSz="457200" rtl="0" eaLnBrk="1" fontAlgn="base" latinLnBrk="0" hangingPunct="1">
                        <a:lnSpc>
                          <a:spcPts val="1100"/>
                        </a:lnSpc>
                        <a:spcBef>
                          <a:spcPts val="700"/>
                        </a:spcBef>
                        <a:spcAft>
                          <a:spcPts val="700"/>
                        </a:spcAft>
                        <a:buClrTx/>
                        <a:buSzTx/>
                        <a:buFontTx/>
                        <a:buNone/>
                        <a:tabLst/>
                      </a:pPr>
                      <a:br>
                        <a:rPr kumimoji="0" lang="en-US" sz="1000" b="0" i="0" u="none" strike="noStrike" cap="none" normalizeH="0" baseline="0" dirty="0">
                          <a:ln>
                            <a:noFill/>
                          </a:ln>
                          <a:solidFill>
                            <a:srgbClr val="404040"/>
                          </a:solidFill>
                          <a:effectLst/>
                          <a:latin typeface="+mn-lt"/>
                          <a:ea typeface="Times New Roman" pitchFamily="-108" charset="0"/>
                          <a:cs typeface="Times New Roman" pitchFamily="-108" charset="0"/>
                        </a:rPr>
                      </a:br>
                      <a:r>
                        <a:rPr kumimoji="0" lang="en-US" sz="1000" b="0" i="0" u="none" strike="noStrike" cap="none" normalizeH="0" baseline="0" dirty="0">
                          <a:ln>
                            <a:noFill/>
                          </a:ln>
                          <a:solidFill>
                            <a:srgbClr val="404040"/>
                          </a:solidFill>
                          <a:effectLst/>
                          <a:latin typeface="+mn-lt"/>
                          <a:ea typeface="Times New Roman" pitchFamily="-108" charset="0"/>
                          <a:cs typeface="Times New Roman" pitchFamily="-108" charset="0"/>
                        </a:rPr>
                        <a:t>Alaska, Arizona, Hawaii, </a:t>
                      </a:r>
                      <a:r>
                        <a:rPr kumimoji="0" lang="en-US" sz="1000" b="1" i="0" u="none" strike="noStrike" cap="none" normalizeH="0" baseline="0" dirty="0">
                          <a:ln>
                            <a:noFill/>
                          </a:ln>
                          <a:solidFill>
                            <a:srgbClr val="404040"/>
                          </a:solidFill>
                          <a:effectLst/>
                          <a:latin typeface="+mn-lt"/>
                          <a:ea typeface="Times New Roman" pitchFamily="-108" charset="0"/>
                          <a:cs typeface="Times New Roman" pitchFamily="-108" charset="0"/>
                        </a:rPr>
                        <a:t>Illinois</a:t>
                      </a:r>
                      <a:r>
                        <a:rPr kumimoji="0" lang="en-US" sz="1000" b="0" i="0" u="none" strike="noStrike" cap="none" normalizeH="0" baseline="0" dirty="0">
                          <a:ln>
                            <a:noFill/>
                          </a:ln>
                          <a:solidFill>
                            <a:srgbClr val="404040"/>
                          </a:solidFill>
                          <a:effectLst/>
                          <a:latin typeface="+mn-lt"/>
                          <a:ea typeface="Times New Roman" pitchFamily="-108" charset="0"/>
                          <a:cs typeface="Times New Roman" pitchFamily="-108" charset="0"/>
                        </a:rPr>
                        <a:t>, Michigan, Louisiana, New York</a:t>
                      </a:r>
                    </a:p>
                  </a:txBody>
                  <a:tcPr marL="68580" marR="6858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ts val="1100"/>
                        </a:lnSpc>
                        <a:spcBef>
                          <a:spcPts val="700"/>
                        </a:spcBef>
                        <a:spcAft>
                          <a:spcPts val="700"/>
                        </a:spcAft>
                        <a:buClrTx/>
                        <a:buSzTx/>
                        <a:buFontTx/>
                        <a:buNone/>
                        <a:tabLst/>
                      </a:pPr>
                      <a:br>
                        <a:rPr kumimoji="0" lang="en-US" sz="1000" b="0" i="0" u="none" strike="noStrike" cap="none" normalizeH="0" baseline="0" dirty="0">
                          <a:ln>
                            <a:noFill/>
                          </a:ln>
                          <a:solidFill>
                            <a:srgbClr val="404040"/>
                          </a:solidFill>
                          <a:effectLst/>
                          <a:latin typeface="+mn-lt"/>
                          <a:ea typeface="Times New Roman" pitchFamily="-108" charset="0"/>
                          <a:cs typeface="Times New Roman" pitchFamily="-108" charset="0"/>
                        </a:rPr>
                      </a:br>
                      <a:r>
                        <a:rPr kumimoji="0" lang="en-US" sz="1000" b="0" i="0" u="none" strike="noStrike" cap="none" normalizeH="0" baseline="0" dirty="0">
                          <a:ln>
                            <a:noFill/>
                          </a:ln>
                          <a:solidFill>
                            <a:srgbClr val="404040"/>
                          </a:solidFill>
                          <a:effectLst/>
                          <a:latin typeface="+mn-lt"/>
                          <a:ea typeface="Times New Roman" pitchFamily="-108" charset="0"/>
                          <a:cs typeface="Times New Roman" pitchFamily="-108" charset="0"/>
                        </a:rPr>
                        <a:t>Arkansas, Georgia, Nebraska, New Jersey, Oklahoma, Rhode Island, Tennessee, West Virginia</a:t>
                      </a:r>
                    </a:p>
                  </a:txBody>
                  <a:tcPr marL="68580" marR="6858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ts val="1100"/>
                        </a:lnSpc>
                        <a:spcBef>
                          <a:spcPts val="700"/>
                        </a:spcBef>
                        <a:spcAft>
                          <a:spcPts val="700"/>
                        </a:spcAft>
                        <a:buClrTx/>
                        <a:buSzTx/>
                        <a:buFontTx/>
                        <a:buNone/>
                        <a:tabLst/>
                      </a:pPr>
                      <a:br>
                        <a:rPr kumimoji="0" lang="en-US" sz="1000" b="0" i="0" u="none" strike="noStrike" cap="none" normalizeH="0" baseline="0" dirty="0">
                          <a:ln>
                            <a:noFill/>
                          </a:ln>
                          <a:solidFill>
                            <a:srgbClr val="404040"/>
                          </a:solidFill>
                          <a:effectLst/>
                          <a:latin typeface="+mn-lt"/>
                          <a:ea typeface="Times New Roman" pitchFamily="-108" charset="0"/>
                          <a:cs typeface="Times New Roman" pitchFamily="-108" charset="0"/>
                        </a:rPr>
                      </a:br>
                      <a:r>
                        <a:rPr kumimoji="0" lang="en-US" sz="1000" b="0" i="0" u="none" strike="noStrike" cap="none" normalizeH="0" baseline="0" dirty="0">
                          <a:ln>
                            <a:noFill/>
                          </a:ln>
                          <a:solidFill>
                            <a:srgbClr val="404040"/>
                          </a:solidFill>
                          <a:effectLst/>
                          <a:latin typeface="+mn-lt"/>
                          <a:ea typeface="Times New Roman" pitchFamily="-108" charset="0"/>
                          <a:cs typeface="Times New Roman" pitchFamily="-108" charset="0"/>
                        </a:rPr>
                        <a:t>Alabama, California, Colorado, Connecticut, Delaware, District of Columbia, Florida, Idaho, Indiana, Iowa, Kansas, Kentucky, Louisiana, Maine, Maryland, Massachusetts, Minnesota, Mississippi, Missouri, Montana, Nebraska, Nevada, North Carolina, North Dakota, Ohio, Oregon, Pennsylvania, South Carolina, South Dakota, Texas, Utah, Vermont, Virginia, Washington, Wisconsin, Wyoming</a:t>
                      </a:r>
                    </a:p>
                  </a:txBody>
                  <a:tcPr marL="68580" marR="6858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 name="Rectangle 4"/>
          <p:cNvSpPr>
            <a:spLocks noGrp="1" noChangeArrowheads="1"/>
          </p:cNvSpPr>
          <p:nvPr>
            <p:ph type="title"/>
          </p:nvPr>
        </p:nvSpPr>
        <p:spPr/>
        <p:txBody>
          <a:bodyPr/>
          <a:lstStyle/>
          <a:p>
            <a:pPr marL="455613" indent="-455613">
              <a:lnSpc>
                <a:spcPts val="3300"/>
              </a:lnSpc>
            </a:pPr>
            <a:r>
              <a:rPr lang="en-US" sz="3000" dirty="0">
                <a:latin typeface="Arial" pitchFamily="-105" charset="0"/>
              </a:rPr>
              <a:t>I.	Can Unaffordable Pension Benefits Be Enforced, Rolled Back, Reduced or Changed?</a:t>
            </a:r>
          </a:p>
        </p:txBody>
      </p:sp>
    </p:spTree>
    <p:extLst>
      <p:ext uri="{BB962C8B-B14F-4D97-AF65-F5344CB8AC3E}">
        <p14:creationId xmlns:p14="http://schemas.microsoft.com/office/powerpoint/2010/main" val="23908997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89</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9CDB6748-76B7-4541-AC30-B9B42208CED0}"/>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Midwest States</a:t>
            </a:r>
            <a:br>
              <a:rPr lang="en-US" altLang="en-US" sz="1400" b="1" dirty="0">
                <a:latin typeface="Arial" charset="0"/>
                <a:ea typeface="ＭＳ Ｐゴシック" charset="-128"/>
                <a:cs typeface="Helvetica" charset="0"/>
              </a:rPr>
            </a:br>
            <a:r>
              <a:rPr lang="en-US" altLang="en-US" sz="1400" b="1" dirty="0">
                <a:latin typeface="Arial" charset="0"/>
                <a:ea typeface="ＭＳ Ｐゴシック" charset="-128"/>
                <a:cs typeface="Helvetica" charset="0"/>
              </a:rPr>
              <a:t>2017 GDP and Increase Since 2000 and 2008 (GDP in Current Dollars All Industries)</a:t>
            </a:r>
            <a:endParaRPr lang="en-US" altLang="en-US" sz="1400" baseline="300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600"/>
              </a:spcBef>
              <a:buNone/>
            </a:pPr>
            <a:r>
              <a:rPr lang="en-US" altLang="en-US" sz="1000" dirty="0">
                <a:latin typeface="Arial" charset="0"/>
                <a:ea typeface="ＭＳ Ｐゴシック" charset="-128"/>
                <a:cs typeface="Helvetica" charset="0"/>
              </a:rPr>
              <a:t>Source: U.S. Bureau of Economics</a:t>
            </a:r>
          </a:p>
        </p:txBody>
      </p:sp>
      <p:graphicFrame>
        <p:nvGraphicFramePr>
          <p:cNvPr id="5" name="Table 4">
            <a:extLst>
              <a:ext uri="{FF2B5EF4-FFF2-40B4-BE49-F238E27FC236}">
                <a16:creationId xmlns:a16="http://schemas.microsoft.com/office/drawing/2014/main" id="{2D7AAE00-8788-1A4E-A2F2-7CF2A2402A08}"/>
              </a:ext>
            </a:extLst>
          </p:cNvPr>
          <p:cNvGraphicFramePr>
            <a:graphicFrameLocks noGrp="1"/>
          </p:cNvGraphicFramePr>
          <p:nvPr>
            <p:extLst>
              <p:ext uri="{D42A27DB-BD31-4B8C-83A1-F6EECF244321}">
                <p14:modId xmlns:p14="http://schemas.microsoft.com/office/powerpoint/2010/main" val="1376983463"/>
              </p:ext>
            </p:extLst>
          </p:nvPr>
        </p:nvGraphicFramePr>
        <p:xfrm>
          <a:off x="800100" y="2209800"/>
          <a:ext cx="7543800" cy="356616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1777687386"/>
                    </a:ext>
                  </a:extLst>
                </a:gridCol>
                <a:gridCol w="1447800">
                  <a:extLst>
                    <a:ext uri="{9D8B030D-6E8A-4147-A177-3AD203B41FA5}">
                      <a16:colId xmlns:a16="http://schemas.microsoft.com/office/drawing/2014/main" val="502152959"/>
                    </a:ext>
                  </a:extLst>
                </a:gridCol>
                <a:gridCol w="1447800">
                  <a:extLst>
                    <a:ext uri="{9D8B030D-6E8A-4147-A177-3AD203B41FA5}">
                      <a16:colId xmlns:a16="http://schemas.microsoft.com/office/drawing/2014/main" val="4031727419"/>
                    </a:ext>
                  </a:extLst>
                </a:gridCol>
                <a:gridCol w="1524000">
                  <a:extLst>
                    <a:ext uri="{9D8B030D-6E8A-4147-A177-3AD203B41FA5}">
                      <a16:colId xmlns:a16="http://schemas.microsoft.com/office/drawing/2014/main" val="777321015"/>
                    </a:ext>
                  </a:extLst>
                </a:gridCol>
                <a:gridCol w="1371600">
                  <a:extLst>
                    <a:ext uri="{9D8B030D-6E8A-4147-A177-3AD203B41FA5}">
                      <a16:colId xmlns:a16="http://schemas.microsoft.com/office/drawing/2014/main" val="1652902031"/>
                    </a:ext>
                  </a:extLst>
                </a:gridCol>
              </a:tblGrid>
              <a:tr h="338667">
                <a:tc>
                  <a:txBody>
                    <a:bodyPr/>
                    <a:lstStyle/>
                    <a:p>
                      <a:pPr algn="l">
                        <a:lnSpc>
                          <a:spcPts val="1200"/>
                        </a:lnSpc>
                      </a:pPr>
                      <a:endParaRPr lang="en-US" sz="10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GDP 2017</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Rank</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 Increase</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2000-2017</a:t>
                      </a:r>
                      <a:endParaRPr lang="en-US" sz="1000" b="1" cap="small" baseline="3000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 Increase</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2008-2017</a:t>
                      </a:r>
                    </a:p>
                  </a:txBody>
                  <a:tcPr anchor="b">
                    <a:solidFill>
                      <a:schemeClr val="bg1">
                        <a:lumMod val="85000"/>
                      </a:schemeClr>
                    </a:solidFill>
                  </a:tcPr>
                </a:tc>
                <a:extLst>
                  <a:ext uri="{0D108BD9-81ED-4DB2-BD59-A6C34878D82A}">
                    <a16:rowId xmlns:a16="http://schemas.microsoft.com/office/drawing/2014/main" val="1757445759"/>
                  </a:ext>
                </a:extLst>
              </a:tr>
              <a:tr h="208410">
                <a:tc>
                  <a:txBody>
                    <a:bodyPr/>
                    <a:lstStyle/>
                    <a:p>
                      <a:r>
                        <a:rPr lang="en-US" sz="1000" dirty="0">
                          <a:latin typeface="Arial" panose="020B0604020202020204" pitchFamily="34" charset="0"/>
                          <a:cs typeface="Arial" panose="020B0604020202020204" pitchFamily="34" charset="0"/>
                        </a:rPr>
                        <a:t>U.S.A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19,263.350</a:t>
                      </a:r>
                    </a:p>
                  </a:txBody>
                  <a:tcPr anchor="b"/>
                </a:tc>
                <a:tc>
                  <a:txBody>
                    <a:bodyPr/>
                    <a:lstStyle/>
                    <a:p>
                      <a:pPr algn="ctr" defTabSz="457200">
                        <a:lnSpc>
                          <a:spcPts val="1200"/>
                        </a:lnSpc>
                        <a:tabLst/>
                      </a:pPr>
                      <a:endParaRPr lang="en-US" sz="1000" dirty="0">
                        <a:latin typeface="Arial" panose="020B0604020202020204" pitchFamily="34" charset="0"/>
                        <a:cs typeface="Arial" panose="020B0604020202020204" pitchFamily="34" charset="0"/>
                      </a:endParaRP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88.5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31.7</a:t>
                      </a:r>
                    </a:p>
                  </a:txBody>
                  <a:tcPr anchor="b"/>
                </a:tc>
                <a:extLst>
                  <a:ext uri="{0D108BD9-81ED-4DB2-BD59-A6C34878D82A}">
                    <a16:rowId xmlns:a16="http://schemas.microsoft.com/office/drawing/2014/main" val="3871993791"/>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Illinois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820.362</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  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66.8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27.6</a:t>
                      </a:r>
                    </a:p>
                  </a:txBody>
                  <a:tcPr anchor="b"/>
                </a:tc>
                <a:extLst>
                  <a:ext uri="{0D108BD9-81ED-4DB2-BD59-A6C34878D82A}">
                    <a16:rowId xmlns:a16="http://schemas.microsoft.com/office/drawing/2014/main" val="30437737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Indiana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359.122</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74.8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31.3</a:t>
                      </a:r>
                    </a:p>
                  </a:txBody>
                  <a:tcPr anchor="b"/>
                </a:tc>
                <a:extLst>
                  <a:ext uri="{0D108BD9-81ED-4DB2-BD59-A6C34878D82A}">
                    <a16:rowId xmlns:a16="http://schemas.microsoft.com/office/drawing/2014/main" val="42499986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Iowa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190.191</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100.7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38.1</a:t>
                      </a:r>
                    </a:p>
                  </a:txBody>
                  <a:tcPr anchor="b"/>
                </a:tc>
                <a:extLst>
                  <a:ext uri="{0D108BD9-81ED-4DB2-BD59-A6C34878D82A}">
                    <a16:rowId xmlns:a16="http://schemas.microsoft.com/office/drawing/2014/main" val="253860964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Kansas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157.797</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81.6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23.1</a:t>
                      </a:r>
                    </a:p>
                  </a:txBody>
                  <a:tcPr anchor="b"/>
                </a:tc>
                <a:extLst>
                  <a:ext uri="{0D108BD9-81ED-4DB2-BD59-A6C34878D82A}">
                    <a16:rowId xmlns:a16="http://schemas.microsoft.com/office/drawing/2014/main" val="97053148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Michigan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504.967</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43.6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31.4</a:t>
                      </a:r>
                    </a:p>
                  </a:txBody>
                  <a:tcPr anchor="b"/>
                </a:tc>
                <a:extLst>
                  <a:ext uri="{0D108BD9-81ED-4DB2-BD59-A6C34878D82A}">
                    <a16:rowId xmlns:a16="http://schemas.microsoft.com/office/drawing/2014/main" val="2366901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Minnesota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351.113</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83.7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32.8</a:t>
                      </a:r>
                    </a:p>
                  </a:txBody>
                  <a:tcPr anchor="b"/>
                </a:tc>
                <a:extLst>
                  <a:ext uri="{0D108BD9-81ED-4DB2-BD59-A6C34878D82A}">
                    <a16:rowId xmlns:a16="http://schemas.microsoft.com/office/drawing/2014/main" val="1504786062"/>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Missouri</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304.898</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61.2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21.8</a:t>
                      </a:r>
                    </a:p>
                  </a:txBody>
                  <a:tcPr anchor="b"/>
                </a:tc>
                <a:extLst>
                  <a:ext uri="{0D108BD9-81ED-4DB2-BD59-A6C34878D82A}">
                    <a16:rowId xmlns:a16="http://schemas.microsoft.com/office/drawing/2014/main" val="11534108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Nebraska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121.774</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112.7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43.5</a:t>
                      </a:r>
                    </a:p>
                  </a:txBody>
                  <a:tcPr anchor="b"/>
                </a:tc>
                <a:extLst>
                  <a:ext uri="{0D108BD9-81ED-4DB2-BD59-A6C34878D82A}">
                    <a16:rowId xmlns:a16="http://schemas.microsoft.com/office/drawing/2014/main" val="175640229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North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55.493</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209.4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70.9</a:t>
                      </a:r>
                    </a:p>
                  </a:txBody>
                  <a:tcPr anchor="b"/>
                </a:tc>
                <a:extLst>
                  <a:ext uri="{0D108BD9-81ED-4DB2-BD59-A6C34878D82A}">
                    <a16:rowId xmlns:a16="http://schemas.microsoft.com/office/drawing/2014/main" val="28420194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Ohio</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649.127</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64.2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31.7</a:t>
                      </a:r>
                    </a:p>
                  </a:txBody>
                  <a:tcPr anchor="b"/>
                </a:tc>
                <a:extLst>
                  <a:ext uri="{0D108BD9-81ED-4DB2-BD59-A6C34878D82A}">
                    <a16:rowId xmlns:a16="http://schemas.microsoft.com/office/drawing/2014/main" val="21891642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South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49.928</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108.7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34.1</a:t>
                      </a:r>
                    </a:p>
                  </a:txBody>
                  <a:tcPr anchor="b"/>
                </a:tc>
                <a:extLst>
                  <a:ext uri="{0D108BD9-81ED-4DB2-BD59-A6C34878D82A}">
                    <a16:rowId xmlns:a16="http://schemas.microsoft.com/office/drawing/2014/main" val="3157492627"/>
                  </a:ext>
                </a:extLst>
              </a:tr>
              <a:tr h="208410">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Wisconsin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324.061</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  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78.0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32.5</a:t>
                      </a:r>
                    </a:p>
                  </a:txBody>
                  <a:tcPr anchor="b"/>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24473898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6" name="Content Placeholder 12"/>
          <p:cNvSpPr>
            <a:spLocks noGrp="1"/>
          </p:cNvSpPr>
          <p:nvPr>
            <p:ph idx="1"/>
          </p:nvPr>
        </p:nvSpPr>
        <p:spPr/>
        <p:txBody>
          <a:bodyPr/>
          <a:lstStyle/>
          <a:p>
            <a:pPr marL="461963" indent="-446088">
              <a:spcBef>
                <a:spcPts val="432"/>
              </a:spcBef>
              <a:buNone/>
            </a:pPr>
            <a:r>
              <a:rPr lang="en-US" altLang="en-US" sz="2000" dirty="0">
                <a:latin typeface="Arial" charset="0"/>
                <a:ea typeface="ＭＳ Ｐゴシック" charset="-128"/>
                <a:cs typeface="Helvetica" charset="0"/>
              </a:rPr>
              <a:t>D.	</a:t>
            </a:r>
            <a:r>
              <a:rPr lang="en-US" altLang="en-US" sz="2000" u="sng" dirty="0">
                <a:latin typeface="Arial" charset="0"/>
                <a:ea typeface="ＭＳ Ｐゴシック" charset="-128"/>
                <a:cs typeface="Helvetica" charset="0"/>
              </a:rPr>
              <a:t>Can personal income growth historically be a factor in addressing the public pension underfunding problem</a:t>
            </a:r>
            <a:r>
              <a:rPr lang="en-US" altLang="en-US" sz="2000" dirty="0">
                <a:latin typeface="Arial" charset="0"/>
                <a:ea typeface="ＭＳ Ｐゴシック" charset="-128"/>
                <a:cs typeface="Helvetica" charset="0"/>
              </a:rPr>
              <a:t>?</a:t>
            </a:r>
          </a:p>
          <a:p>
            <a:pPr marL="917575" lvl="1" indent="-446088">
              <a:spcBef>
                <a:spcPts val="432"/>
              </a:spcBef>
              <a:buNone/>
            </a:pPr>
            <a:r>
              <a:rPr lang="en-US" altLang="en-US" sz="1800" dirty="0">
                <a:latin typeface="Arial" charset="0"/>
                <a:ea typeface="ＭＳ Ｐゴシック" charset="-128"/>
                <a:cs typeface="Helvetica" charset="0"/>
              </a:rPr>
              <a:t>1.	While Illinois has the largest personal income in the Midwest, it ranks 3</a:t>
            </a:r>
            <a:r>
              <a:rPr lang="en-US" altLang="en-US" sz="1800" baseline="30000" dirty="0">
                <a:latin typeface="Arial" charset="0"/>
                <a:ea typeface="ＭＳ Ｐゴシック" charset="-128"/>
                <a:cs typeface="Helvetica" charset="0"/>
              </a:rPr>
              <a:t>rd</a:t>
            </a:r>
            <a:r>
              <a:rPr lang="en-US" altLang="en-US" sz="1800" dirty="0">
                <a:latin typeface="Arial" charset="0"/>
                <a:ea typeface="ＭＳ Ｐゴシック" charset="-128"/>
                <a:cs typeface="Helvetica" charset="0"/>
              </a:rPr>
              <a:t> of 12 states in the Midwest in per capita personal income in the Midwest and seventh out of 12 states in the Midwest in the percentage increase between 2000-2017 at 59%, less than the U.S.A. average growth of personal income for states of 65%.</a:t>
            </a:r>
          </a:p>
          <a:p>
            <a:pPr marL="917575" lvl="1" indent="-446088">
              <a:spcBef>
                <a:spcPts val="432"/>
              </a:spcBef>
              <a:buNone/>
            </a:pPr>
            <a:r>
              <a:rPr lang="en-US" altLang="en-US" sz="1800" dirty="0">
                <a:latin typeface="Arial" charset="0"/>
                <a:ea typeface="ＭＳ Ｐゴシック" charset="-128"/>
                <a:cs typeface="Helvetica" charset="0"/>
              </a:rPr>
              <a:t>2.	Among the larger states, Illinois’ 2000-2017 percentage growth of personal income of 59% was less than 76% for California, 69.7% for New York, 66.9% for Texas and 71.4% for Pennsylvania.</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90</a:t>
            </a:fld>
            <a:endParaRPr lang="en-US" altLang="en-US" sz="1000" dirty="0">
              <a:solidFill>
                <a:srgbClr val="FFFFFF"/>
              </a:solidFill>
            </a:endParaRPr>
          </a:p>
        </p:txBody>
      </p:sp>
    </p:spTree>
    <p:extLst>
      <p:ext uri="{BB962C8B-B14F-4D97-AF65-F5344CB8AC3E}">
        <p14:creationId xmlns:p14="http://schemas.microsoft.com/office/powerpoint/2010/main" val="28167829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91</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5EAD0466-48E9-1542-AE88-FFE151A80FAE}"/>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Midwest States and U.S.</a:t>
            </a:r>
            <a:br>
              <a:rPr lang="en-US" altLang="en-US" sz="1400" b="1" dirty="0">
                <a:latin typeface="Arial" charset="0"/>
                <a:ea typeface="ＭＳ Ｐゴシック" charset="-128"/>
                <a:cs typeface="Helvetica" charset="0"/>
              </a:rPr>
            </a:br>
            <a:r>
              <a:rPr lang="en-US" altLang="en-US" sz="1400" b="1" dirty="0">
                <a:latin typeface="Arial" charset="0"/>
                <a:ea typeface="ＭＳ Ｐゴシック" charset="-128"/>
                <a:cs typeface="Helvetica" charset="0"/>
              </a:rPr>
              <a:t>2017 Personal Income (Gross and Per Capita) % Increase Since 2000</a:t>
            </a: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600"/>
              </a:spcBef>
              <a:buNone/>
            </a:pPr>
            <a:r>
              <a:rPr lang="en-US" altLang="en-US" sz="1000" dirty="0">
                <a:latin typeface="Arial" charset="0"/>
                <a:ea typeface="ＭＳ Ｐゴシック" charset="-128"/>
                <a:cs typeface="Helvetica" charset="0"/>
              </a:rPr>
              <a:t>Source: U.S. Bureau of Labor Statistics</a:t>
            </a:r>
          </a:p>
        </p:txBody>
      </p:sp>
      <p:graphicFrame>
        <p:nvGraphicFramePr>
          <p:cNvPr id="5" name="Table 4">
            <a:extLst>
              <a:ext uri="{FF2B5EF4-FFF2-40B4-BE49-F238E27FC236}">
                <a16:creationId xmlns:a16="http://schemas.microsoft.com/office/drawing/2014/main" id="{92C0E66A-D7BD-F243-8595-885793DE8B9D}"/>
              </a:ext>
            </a:extLst>
          </p:cNvPr>
          <p:cNvGraphicFramePr>
            <a:graphicFrameLocks noGrp="1"/>
          </p:cNvGraphicFramePr>
          <p:nvPr>
            <p:extLst>
              <p:ext uri="{D42A27DB-BD31-4B8C-83A1-F6EECF244321}">
                <p14:modId xmlns:p14="http://schemas.microsoft.com/office/powerpoint/2010/main" val="1136457559"/>
              </p:ext>
            </p:extLst>
          </p:nvPr>
        </p:nvGraphicFramePr>
        <p:xfrm>
          <a:off x="609598" y="2286000"/>
          <a:ext cx="8077202" cy="3505203"/>
        </p:xfrm>
        <a:graphic>
          <a:graphicData uri="http://schemas.openxmlformats.org/drawingml/2006/table">
            <a:tbl>
              <a:tblPr firstRow="1" bandRow="1">
                <a:tableStyleId>{5940675A-B579-460E-94D1-54222C63F5DA}</a:tableStyleId>
              </a:tblPr>
              <a:tblGrid>
                <a:gridCol w="1752602">
                  <a:extLst>
                    <a:ext uri="{9D8B030D-6E8A-4147-A177-3AD203B41FA5}">
                      <a16:colId xmlns:a16="http://schemas.microsoft.com/office/drawing/2014/main" val="1706689652"/>
                    </a:ext>
                  </a:extLst>
                </a:gridCol>
                <a:gridCol w="1295400">
                  <a:extLst>
                    <a:ext uri="{9D8B030D-6E8A-4147-A177-3AD203B41FA5}">
                      <a16:colId xmlns:a16="http://schemas.microsoft.com/office/drawing/2014/main" val="1690977877"/>
                    </a:ext>
                  </a:extLst>
                </a:gridCol>
                <a:gridCol w="762000">
                  <a:extLst>
                    <a:ext uri="{9D8B030D-6E8A-4147-A177-3AD203B41FA5}">
                      <a16:colId xmlns:a16="http://schemas.microsoft.com/office/drawing/2014/main" val="4008514931"/>
                    </a:ext>
                  </a:extLst>
                </a:gridCol>
                <a:gridCol w="1066800">
                  <a:extLst>
                    <a:ext uri="{9D8B030D-6E8A-4147-A177-3AD203B41FA5}">
                      <a16:colId xmlns:a16="http://schemas.microsoft.com/office/drawing/2014/main" val="2563997606"/>
                    </a:ext>
                  </a:extLst>
                </a:gridCol>
                <a:gridCol w="892628">
                  <a:extLst>
                    <a:ext uri="{9D8B030D-6E8A-4147-A177-3AD203B41FA5}">
                      <a16:colId xmlns:a16="http://schemas.microsoft.com/office/drawing/2014/main" val="3958863523"/>
                    </a:ext>
                  </a:extLst>
                </a:gridCol>
                <a:gridCol w="1469572">
                  <a:extLst>
                    <a:ext uri="{9D8B030D-6E8A-4147-A177-3AD203B41FA5}">
                      <a16:colId xmlns:a16="http://schemas.microsoft.com/office/drawing/2014/main" val="620827659"/>
                    </a:ext>
                  </a:extLst>
                </a:gridCol>
                <a:gridCol w="838200">
                  <a:extLst>
                    <a:ext uri="{9D8B030D-6E8A-4147-A177-3AD203B41FA5}">
                      <a16:colId xmlns:a16="http://schemas.microsoft.com/office/drawing/2014/main" val="520810652"/>
                    </a:ext>
                  </a:extLst>
                </a:gridCol>
              </a:tblGrid>
              <a:tr h="526864">
                <a:tc>
                  <a:txBody>
                    <a:bodyPr/>
                    <a:lstStyle/>
                    <a:p>
                      <a:pPr algn="ctr"/>
                      <a:endParaRPr lang="en-US" sz="8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r>
                        <a:rPr lang="en-US" sz="800" b="1" cap="small" baseline="0" dirty="0">
                          <a:latin typeface="Arial" panose="020B0604020202020204" pitchFamily="34" charset="0"/>
                          <a:cs typeface="Arial" panose="020B0604020202020204" pitchFamily="34" charset="0"/>
                        </a:rPr>
                        <a:t>2017 Personal Income</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(in $ Millions)</a:t>
                      </a:r>
                    </a:p>
                  </a:txBody>
                  <a:tcPr anchor="b">
                    <a:solidFill>
                      <a:schemeClr val="bg1">
                        <a:lumMod val="85000"/>
                      </a:schemeClr>
                    </a:solidFill>
                  </a:tcPr>
                </a:tc>
                <a:tc>
                  <a:txBody>
                    <a:bodyPr/>
                    <a:lstStyle/>
                    <a:p>
                      <a:pPr algn="ctr"/>
                      <a:r>
                        <a:rPr lang="en-US" sz="800" b="1" dirty="0"/>
                        <a:t>$</a:t>
                      </a:r>
                      <a:br>
                        <a:rPr lang="en-US" sz="800" b="1" dirty="0"/>
                      </a:br>
                      <a:r>
                        <a:rPr lang="en-US" sz="800" b="1" dirty="0"/>
                        <a:t>Rank</a:t>
                      </a:r>
                    </a:p>
                  </a:txBody>
                  <a:tcPr anchor="b">
                    <a:solidFill>
                      <a:schemeClr val="bg1">
                        <a:lumMod val="85000"/>
                      </a:schemeClr>
                    </a:solidFill>
                  </a:tcPr>
                </a:tc>
                <a:tc>
                  <a:txBody>
                    <a:bodyPr/>
                    <a:lstStyle/>
                    <a:p>
                      <a:pPr algn="ctr"/>
                      <a:r>
                        <a:rPr lang="en-US" sz="800" b="1" cap="small" baseline="0" dirty="0">
                          <a:latin typeface="Arial" panose="020B0604020202020204" pitchFamily="34" charset="0"/>
                          <a:cs typeface="Arial" panose="020B0604020202020204" pitchFamily="34" charset="0"/>
                        </a:rPr>
                        <a:t>Per Capita</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(in $ Millions)</a:t>
                      </a:r>
                    </a:p>
                  </a:txBody>
                  <a:tcPr anchor="b">
                    <a:solidFill>
                      <a:schemeClr val="bg1">
                        <a:lumMod val="85000"/>
                      </a:schemeClr>
                    </a:solidFill>
                  </a:tcPr>
                </a:tc>
                <a:tc>
                  <a:txBody>
                    <a:bodyPr/>
                    <a:lstStyle/>
                    <a:p>
                      <a:pPr algn="ctr"/>
                      <a:r>
                        <a:rPr lang="en-US" sz="800" b="1" cap="small" baseline="0" dirty="0">
                          <a:latin typeface="Arial" panose="020B0604020202020204" pitchFamily="34" charset="0"/>
                          <a:cs typeface="Arial" panose="020B0604020202020204" pitchFamily="34" charset="0"/>
                        </a:rPr>
                        <a:t>Per Capita</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Rank</a:t>
                      </a:r>
                    </a:p>
                  </a:txBody>
                  <a:tcPr anchor="b">
                    <a:solidFill>
                      <a:schemeClr val="bg1">
                        <a:lumMod val="85000"/>
                      </a:schemeClr>
                    </a:solidFill>
                  </a:tcPr>
                </a:tc>
                <a:tc>
                  <a:txBody>
                    <a:bodyPr/>
                    <a:lstStyle/>
                    <a:p>
                      <a:pPr algn="ctr"/>
                      <a:r>
                        <a:rPr lang="en-US" sz="800" b="1" cap="small" baseline="0" dirty="0">
                          <a:latin typeface="Arial" panose="020B0604020202020204" pitchFamily="34" charset="0"/>
                          <a:cs typeface="Arial" panose="020B0604020202020204" pitchFamily="34" charset="0"/>
                        </a:rPr>
                        <a:t>% Increase in</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Personal Income</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Per Capita – 2000-2017</a:t>
                      </a:r>
                    </a:p>
                  </a:txBody>
                  <a:tcPr anchor="b">
                    <a:solidFill>
                      <a:schemeClr val="bg1">
                        <a:lumMod val="85000"/>
                      </a:schemeClr>
                    </a:solidFill>
                  </a:tcPr>
                </a:tc>
                <a:tc>
                  <a:txBody>
                    <a:bodyPr/>
                    <a:lstStyle/>
                    <a:p>
                      <a:pPr algn="ctr"/>
                      <a:r>
                        <a:rPr lang="en-US" sz="800" b="1" cap="small" baseline="0" dirty="0">
                          <a:latin typeface="Arial" panose="020B0604020202020204" pitchFamily="34" charset="0"/>
                          <a:cs typeface="Arial" panose="020B0604020202020204" pitchFamily="34" charset="0"/>
                        </a:rPr>
                        <a:t>%</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Increase</a:t>
                      </a:r>
                      <a:br>
                        <a:rPr lang="en-US" sz="800" b="1" cap="small" baseline="0" dirty="0">
                          <a:latin typeface="Arial" panose="020B0604020202020204" pitchFamily="34" charset="0"/>
                          <a:cs typeface="Arial" panose="020B0604020202020204" pitchFamily="34" charset="0"/>
                        </a:rPr>
                      </a:br>
                      <a:r>
                        <a:rPr lang="en-US" sz="800" b="1" cap="small" baseline="0" dirty="0">
                          <a:latin typeface="Arial" panose="020B0604020202020204" pitchFamily="34" charset="0"/>
                          <a:cs typeface="Arial" panose="020B0604020202020204" pitchFamily="34" charset="0"/>
                        </a:rPr>
                        <a:t>Rank</a:t>
                      </a:r>
                    </a:p>
                  </a:txBody>
                  <a:tcPr anchor="b">
                    <a:solidFill>
                      <a:schemeClr val="bg1">
                        <a:lumMod val="85000"/>
                      </a:schemeClr>
                    </a:solidFill>
                  </a:tcPr>
                </a:tc>
                <a:extLst>
                  <a:ext uri="{0D108BD9-81ED-4DB2-BD59-A6C34878D82A}">
                    <a16:rowId xmlns:a16="http://schemas.microsoft.com/office/drawing/2014/main" val="49624209"/>
                  </a:ext>
                </a:extLst>
              </a:tr>
              <a:tr h="229103">
                <a:tc>
                  <a:txBody>
                    <a:bodyPr/>
                    <a:lstStyle/>
                    <a:p>
                      <a:r>
                        <a:rPr lang="en-US" sz="900" dirty="0">
                          <a:latin typeface="Arial" panose="020B0604020202020204" pitchFamily="34" charset="0"/>
                          <a:cs typeface="Arial" panose="020B0604020202020204" pitchFamily="34" charset="0"/>
                        </a:rPr>
                        <a:t>U.S.A.</a:t>
                      </a:r>
                    </a:p>
                  </a:txBody>
                  <a:tcPr anchor="b"/>
                </a:tc>
                <a:tc>
                  <a:txBody>
                    <a:bodyPr/>
                    <a:lstStyle/>
                    <a:p>
                      <a:pPr algn="ctr"/>
                      <a:r>
                        <a:rPr lang="en-US" sz="900" dirty="0">
                          <a:latin typeface="Arial" panose="020B0604020202020204" pitchFamily="34" charset="0"/>
                          <a:cs typeface="Arial" panose="020B0604020202020204" pitchFamily="34" charset="0"/>
                        </a:rPr>
                        <a:t>16,413,500</a:t>
                      </a:r>
                    </a:p>
                  </a:txBody>
                  <a:tcPr anchor="b"/>
                </a:tc>
                <a:tc>
                  <a:txBody>
                    <a:bodyPr/>
                    <a:lstStyle/>
                    <a:p>
                      <a:pPr algn="ctr"/>
                      <a:endParaRPr lang="en-US" sz="900" dirty="0">
                        <a:latin typeface="Arial" panose="020B0604020202020204" pitchFamily="34" charset="0"/>
                        <a:cs typeface="Arial" panose="020B0604020202020204" pitchFamily="34" charset="0"/>
                      </a:endParaRPr>
                    </a:p>
                  </a:txBody>
                  <a:tcPr anchor="b"/>
                </a:tc>
                <a:tc>
                  <a:txBody>
                    <a:bodyPr/>
                    <a:lstStyle/>
                    <a:p>
                      <a:pPr algn="ctr"/>
                      <a:r>
                        <a:rPr lang="en-US" sz="900" dirty="0">
                          <a:latin typeface="Arial" panose="020B0604020202020204" pitchFamily="34" charset="0"/>
                          <a:cs typeface="Arial" panose="020B0604020202020204" pitchFamily="34" charset="0"/>
                        </a:rPr>
                        <a:t>50,392</a:t>
                      </a:r>
                    </a:p>
                  </a:txBody>
                  <a:tcPr anchor="b"/>
                </a:tc>
                <a:tc>
                  <a:txBody>
                    <a:bodyPr/>
                    <a:lstStyle/>
                    <a:p>
                      <a:pPr algn="ctr"/>
                      <a:endParaRPr lang="en-US" sz="900" dirty="0">
                        <a:latin typeface="Arial" panose="020B0604020202020204" pitchFamily="34" charset="0"/>
                        <a:cs typeface="Arial" panose="020B0604020202020204" pitchFamily="34" charset="0"/>
                      </a:endParaRPr>
                    </a:p>
                  </a:txBody>
                  <a:tcPr anchor="b"/>
                </a:tc>
                <a:tc>
                  <a:txBody>
                    <a:bodyPr/>
                    <a:lstStyle/>
                    <a:p>
                      <a:pPr algn="ctr"/>
                      <a:r>
                        <a:rPr lang="en-US" sz="900" dirty="0">
                          <a:latin typeface="Arial" panose="020B0604020202020204" pitchFamily="34" charset="0"/>
                          <a:cs typeface="Arial" panose="020B0604020202020204" pitchFamily="34" charset="0"/>
                        </a:rPr>
                        <a:t> 65.0</a:t>
                      </a:r>
                    </a:p>
                  </a:txBody>
                  <a:tcPr anchor="b"/>
                </a:tc>
                <a:tc>
                  <a:txBody>
                    <a:bodyPr/>
                    <a:lstStyle/>
                    <a:p>
                      <a:pPr algn="ctr"/>
                      <a:endParaRPr lang="en-US" sz="900"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2394982777"/>
                  </a:ext>
                </a:extLst>
              </a:tr>
              <a:tr h="229103">
                <a:tc>
                  <a:txBody>
                    <a:bodyPr/>
                    <a:lstStyle/>
                    <a:p>
                      <a:r>
                        <a:rPr lang="en-US" sz="900" dirty="0">
                          <a:latin typeface="Arial" panose="020B0604020202020204" pitchFamily="34" charset="0"/>
                          <a:cs typeface="Arial" panose="020B0604020202020204" pitchFamily="34" charset="0"/>
                        </a:rPr>
                        <a:t>Illinois</a:t>
                      </a:r>
                    </a:p>
                  </a:txBody>
                  <a:tcPr anchor="b"/>
                </a:tc>
                <a:tc>
                  <a:txBody>
                    <a:bodyPr/>
                    <a:lstStyle/>
                    <a:p>
                      <a:pPr algn="ctr"/>
                      <a:r>
                        <a:rPr lang="en-US" sz="900" dirty="0">
                          <a:latin typeface="Arial" panose="020B0604020202020204" pitchFamily="34" charset="0"/>
                          <a:cs typeface="Arial" panose="020B0604020202020204" pitchFamily="34" charset="0"/>
                        </a:rPr>
                        <a:t>676,053</a:t>
                      </a:r>
                    </a:p>
                  </a:txBody>
                  <a:tcPr anchor="b"/>
                </a:tc>
                <a:tc>
                  <a:txBody>
                    <a:bodyPr/>
                    <a:lstStyle/>
                    <a:p>
                      <a:pPr algn="ctr"/>
                      <a:r>
                        <a:rPr lang="en-US" sz="900" dirty="0">
                          <a:latin typeface="Arial" panose="020B0604020202020204" pitchFamily="34" charset="0"/>
                          <a:cs typeface="Arial" panose="020B0604020202020204" pitchFamily="34" charset="0"/>
                        </a:rPr>
                        <a:t>  1</a:t>
                      </a:r>
                    </a:p>
                  </a:txBody>
                  <a:tcPr anchor="b"/>
                </a:tc>
                <a:tc>
                  <a:txBody>
                    <a:bodyPr/>
                    <a:lstStyle/>
                    <a:p>
                      <a:pPr algn="ctr"/>
                      <a:r>
                        <a:rPr lang="en-US" sz="900" dirty="0">
                          <a:latin typeface="Arial" panose="020B0604020202020204" pitchFamily="34" charset="0"/>
                          <a:cs typeface="Arial" panose="020B0604020202020204" pitchFamily="34" charset="0"/>
                        </a:rPr>
                        <a:t>52,808</a:t>
                      </a:r>
                    </a:p>
                  </a:txBody>
                  <a:tcPr anchor="b"/>
                </a:tc>
                <a:tc>
                  <a:txBody>
                    <a:bodyPr/>
                    <a:lstStyle/>
                    <a:p>
                      <a:pPr algn="ctr"/>
                      <a:r>
                        <a:rPr lang="en-US" sz="900" dirty="0">
                          <a:latin typeface="Arial" panose="020B0604020202020204" pitchFamily="34" charset="0"/>
                          <a:cs typeface="Arial" panose="020B0604020202020204" pitchFamily="34" charset="0"/>
                        </a:rPr>
                        <a:t>  3</a:t>
                      </a:r>
                    </a:p>
                  </a:txBody>
                  <a:tcPr anchor="b"/>
                </a:tc>
                <a:tc>
                  <a:txBody>
                    <a:bodyPr/>
                    <a:lstStyle/>
                    <a:p>
                      <a:pPr algn="ctr"/>
                      <a:r>
                        <a:rPr lang="en-US" sz="900" dirty="0">
                          <a:latin typeface="Arial" panose="020B0604020202020204" pitchFamily="34" charset="0"/>
                          <a:cs typeface="Arial" panose="020B0604020202020204" pitchFamily="34" charset="0"/>
                        </a:rPr>
                        <a:t> 59.0</a:t>
                      </a:r>
                    </a:p>
                  </a:txBody>
                  <a:tcPr anchor="b"/>
                </a:tc>
                <a:tc>
                  <a:txBody>
                    <a:bodyPr/>
                    <a:lstStyle/>
                    <a:p>
                      <a:pPr algn="ctr"/>
                      <a:r>
                        <a:rPr lang="en-US" sz="900" dirty="0">
                          <a:latin typeface="Arial" panose="020B0604020202020204" pitchFamily="34" charset="0"/>
                          <a:cs typeface="Arial" panose="020B0604020202020204" pitchFamily="34" charset="0"/>
                        </a:rPr>
                        <a:t>  7</a:t>
                      </a:r>
                    </a:p>
                  </a:txBody>
                  <a:tcPr anchor="b"/>
                </a:tc>
                <a:extLst>
                  <a:ext uri="{0D108BD9-81ED-4DB2-BD59-A6C34878D82A}">
                    <a16:rowId xmlns:a16="http://schemas.microsoft.com/office/drawing/2014/main" val="3759737864"/>
                  </a:ext>
                </a:extLst>
              </a:tr>
              <a:tr h="229103">
                <a:tc>
                  <a:txBody>
                    <a:bodyPr/>
                    <a:lstStyle/>
                    <a:p>
                      <a:r>
                        <a:rPr lang="en-US" sz="900" dirty="0">
                          <a:latin typeface="Arial" panose="020B0604020202020204" pitchFamily="34" charset="0"/>
                          <a:cs typeface="Arial" panose="020B0604020202020204" pitchFamily="34" charset="0"/>
                        </a:rPr>
                        <a:t>Indiana</a:t>
                      </a:r>
                    </a:p>
                  </a:txBody>
                  <a:tcPr anchor="b"/>
                </a:tc>
                <a:tc>
                  <a:txBody>
                    <a:bodyPr/>
                    <a:lstStyle/>
                    <a:p>
                      <a:pPr algn="ctr"/>
                      <a:r>
                        <a:rPr lang="en-US" sz="900" dirty="0">
                          <a:latin typeface="Arial" panose="020B0604020202020204" pitchFamily="34" charset="0"/>
                          <a:cs typeface="Arial" panose="020B0604020202020204" pitchFamily="34" charset="0"/>
                        </a:rPr>
                        <a:t>294,440</a:t>
                      </a:r>
                    </a:p>
                  </a:txBody>
                  <a:tcPr anchor="b"/>
                </a:tc>
                <a:tc>
                  <a:txBody>
                    <a:bodyPr/>
                    <a:lstStyle/>
                    <a:p>
                      <a:pPr algn="ctr"/>
                      <a:r>
                        <a:rPr lang="en-US" sz="900" dirty="0">
                          <a:latin typeface="Arial" panose="020B0604020202020204" pitchFamily="34" charset="0"/>
                          <a:cs typeface="Arial" panose="020B0604020202020204" pitchFamily="34" charset="0"/>
                        </a:rPr>
                        <a:t>  5</a:t>
                      </a:r>
                    </a:p>
                  </a:txBody>
                  <a:tcPr anchor="b"/>
                </a:tc>
                <a:tc>
                  <a:txBody>
                    <a:bodyPr/>
                    <a:lstStyle/>
                    <a:p>
                      <a:pPr algn="ctr"/>
                      <a:r>
                        <a:rPr lang="en-US" sz="900" dirty="0">
                          <a:latin typeface="Arial" panose="020B0604020202020204" pitchFamily="34" charset="0"/>
                          <a:cs typeface="Arial" panose="020B0604020202020204" pitchFamily="34" charset="0"/>
                        </a:rPr>
                        <a:t>44,165</a:t>
                      </a:r>
                    </a:p>
                  </a:txBody>
                  <a:tcPr anchor="b"/>
                </a:tc>
                <a:tc>
                  <a:txBody>
                    <a:bodyPr/>
                    <a:lstStyle/>
                    <a:p>
                      <a:pPr algn="ctr"/>
                      <a:r>
                        <a:rPr lang="en-US" sz="900" dirty="0">
                          <a:latin typeface="Arial" panose="020B0604020202020204" pitchFamily="34" charset="0"/>
                          <a:cs typeface="Arial" panose="020B0604020202020204" pitchFamily="34" charset="0"/>
                        </a:rPr>
                        <a:t>11</a:t>
                      </a:r>
                    </a:p>
                  </a:txBody>
                  <a:tcPr anchor="b"/>
                </a:tc>
                <a:tc>
                  <a:txBody>
                    <a:bodyPr/>
                    <a:lstStyle/>
                    <a:p>
                      <a:pPr algn="ctr"/>
                      <a:r>
                        <a:rPr lang="en-US" sz="900" dirty="0">
                          <a:latin typeface="Arial" panose="020B0604020202020204" pitchFamily="34" charset="0"/>
                          <a:cs typeface="Arial" panose="020B0604020202020204" pitchFamily="34" charset="0"/>
                        </a:rPr>
                        <a:t> 57.0</a:t>
                      </a:r>
                    </a:p>
                  </a:txBody>
                  <a:tcPr anchor="b"/>
                </a:tc>
                <a:tc>
                  <a:txBody>
                    <a:bodyPr/>
                    <a:lstStyle/>
                    <a:p>
                      <a:pPr algn="ctr"/>
                      <a:r>
                        <a:rPr lang="en-US" sz="900" dirty="0">
                          <a:latin typeface="Arial" panose="020B0604020202020204" pitchFamily="34" charset="0"/>
                          <a:cs typeface="Arial" panose="020B0604020202020204" pitchFamily="34" charset="0"/>
                        </a:rPr>
                        <a:t>  9</a:t>
                      </a:r>
                    </a:p>
                  </a:txBody>
                  <a:tcPr anchor="b"/>
                </a:tc>
                <a:extLst>
                  <a:ext uri="{0D108BD9-81ED-4DB2-BD59-A6C34878D82A}">
                    <a16:rowId xmlns:a16="http://schemas.microsoft.com/office/drawing/2014/main" val="2360160470"/>
                  </a:ext>
                </a:extLst>
              </a:tr>
              <a:tr h="229103">
                <a:tc>
                  <a:txBody>
                    <a:bodyPr/>
                    <a:lstStyle/>
                    <a:p>
                      <a:r>
                        <a:rPr lang="en-US" sz="900" dirty="0">
                          <a:latin typeface="Arial" panose="020B0604020202020204" pitchFamily="34" charset="0"/>
                          <a:cs typeface="Arial" panose="020B0604020202020204" pitchFamily="34" charset="0"/>
                        </a:rPr>
                        <a:t>Iowa</a:t>
                      </a:r>
                    </a:p>
                  </a:txBody>
                  <a:tcPr anchor="b"/>
                </a:tc>
                <a:tc>
                  <a:txBody>
                    <a:bodyPr/>
                    <a:lstStyle/>
                    <a:p>
                      <a:pPr algn="ctr"/>
                      <a:r>
                        <a:rPr lang="en-US" sz="900" dirty="0">
                          <a:latin typeface="Arial" panose="020B0604020202020204" pitchFamily="34" charset="0"/>
                          <a:cs typeface="Arial" panose="020B0604020202020204" pitchFamily="34" charset="0"/>
                        </a:rPr>
                        <a:t>144,691</a:t>
                      </a:r>
                    </a:p>
                  </a:txBody>
                  <a:tcPr anchor="b"/>
                </a:tc>
                <a:tc>
                  <a:txBody>
                    <a:bodyPr/>
                    <a:lstStyle/>
                    <a:p>
                      <a:pPr algn="ctr"/>
                      <a:r>
                        <a:rPr lang="en-US" sz="900" dirty="0">
                          <a:latin typeface="Arial" panose="020B0604020202020204" pitchFamily="34" charset="0"/>
                          <a:cs typeface="Arial" panose="020B0604020202020204" pitchFamily="34" charset="0"/>
                        </a:rPr>
                        <a:t>  8</a:t>
                      </a:r>
                    </a:p>
                  </a:txBody>
                  <a:tcPr anchor="b"/>
                </a:tc>
                <a:tc>
                  <a:txBody>
                    <a:bodyPr/>
                    <a:lstStyle/>
                    <a:p>
                      <a:pPr algn="ctr"/>
                      <a:r>
                        <a:rPr lang="en-US" sz="900" dirty="0">
                          <a:latin typeface="Arial" panose="020B0604020202020204" pitchFamily="34" charset="0"/>
                          <a:cs typeface="Arial" panose="020B0604020202020204" pitchFamily="34" charset="0"/>
                        </a:rPr>
                        <a:t>45,996</a:t>
                      </a:r>
                    </a:p>
                  </a:txBody>
                  <a:tcPr anchor="b"/>
                </a:tc>
                <a:tc>
                  <a:txBody>
                    <a:bodyPr/>
                    <a:lstStyle/>
                    <a:p>
                      <a:pPr algn="ctr"/>
                      <a:r>
                        <a:rPr lang="en-US" sz="900" dirty="0">
                          <a:latin typeface="Arial" panose="020B0604020202020204" pitchFamily="34" charset="0"/>
                          <a:cs typeface="Arial" panose="020B0604020202020204" pitchFamily="34" charset="0"/>
                        </a:rPr>
                        <a:t>  8</a:t>
                      </a:r>
                    </a:p>
                  </a:txBody>
                  <a:tcPr anchor="b"/>
                </a:tc>
                <a:tc>
                  <a:txBody>
                    <a:bodyPr/>
                    <a:lstStyle/>
                    <a:p>
                      <a:pPr algn="ctr"/>
                      <a:r>
                        <a:rPr lang="en-US" sz="900" dirty="0">
                          <a:latin typeface="Arial" panose="020B0604020202020204" pitchFamily="34" charset="0"/>
                          <a:cs typeface="Arial" panose="020B0604020202020204" pitchFamily="34" charset="0"/>
                        </a:rPr>
                        <a:t> 67.0</a:t>
                      </a:r>
                    </a:p>
                  </a:txBody>
                  <a:tcPr anchor="b"/>
                </a:tc>
                <a:tc>
                  <a:txBody>
                    <a:bodyPr/>
                    <a:lstStyle/>
                    <a:p>
                      <a:pPr algn="ctr"/>
                      <a:r>
                        <a:rPr lang="en-US" sz="900" dirty="0">
                          <a:latin typeface="Arial" panose="020B0604020202020204" pitchFamily="34" charset="0"/>
                          <a:cs typeface="Arial" panose="020B0604020202020204" pitchFamily="34" charset="0"/>
                        </a:rPr>
                        <a:t>  4</a:t>
                      </a:r>
                    </a:p>
                  </a:txBody>
                  <a:tcPr anchor="b"/>
                </a:tc>
                <a:extLst>
                  <a:ext uri="{0D108BD9-81ED-4DB2-BD59-A6C34878D82A}">
                    <a16:rowId xmlns:a16="http://schemas.microsoft.com/office/drawing/2014/main" val="993072002"/>
                  </a:ext>
                </a:extLst>
              </a:tr>
              <a:tr h="229103">
                <a:tc>
                  <a:txBody>
                    <a:bodyPr/>
                    <a:lstStyle/>
                    <a:p>
                      <a:r>
                        <a:rPr lang="en-US" sz="900" dirty="0">
                          <a:latin typeface="Arial" panose="020B0604020202020204" pitchFamily="34" charset="0"/>
                          <a:cs typeface="Arial" panose="020B0604020202020204" pitchFamily="34" charset="0"/>
                        </a:rPr>
                        <a:t>Kansas</a:t>
                      </a:r>
                    </a:p>
                  </a:txBody>
                  <a:tcPr anchor="b"/>
                </a:tc>
                <a:tc>
                  <a:txBody>
                    <a:bodyPr/>
                    <a:lstStyle/>
                    <a:p>
                      <a:pPr algn="ctr"/>
                      <a:r>
                        <a:rPr lang="en-US" sz="900" dirty="0">
                          <a:latin typeface="Arial" panose="020B0604020202020204" pitchFamily="34" charset="0"/>
                          <a:cs typeface="Arial" panose="020B0604020202020204" pitchFamily="34" charset="0"/>
                        </a:rPr>
                        <a:t>138,672</a:t>
                      </a:r>
                    </a:p>
                  </a:txBody>
                  <a:tcPr anchor="b"/>
                </a:tc>
                <a:tc>
                  <a:txBody>
                    <a:bodyPr/>
                    <a:lstStyle/>
                    <a:p>
                      <a:pPr algn="ctr"/>
                      <a:r>
                        <a:rPr lang="en-US" sz="900" dirty="0">
                          <a:latin typeface="Arial" panose="020B0604020202020204" pitchFamily="34" charset="0"/>
                          <a:cs typeface="Arial" panose="020B0604020202020204" pitchFamily="34" charset="0"/>
                        </a:rPr>
                        <a:t>  9</a:t>
                      </a:r>
                    </a:p>
                  </a:txBody>
                  <a:tcPr anchor="b"/>
                </a:tc>
                <a:tc>
                  <a:txBody>
                    <a:bodyPr/>
                    <a:lstStyle/>
                    <a:p>
                      <a:pPr algn="ctr"/>
                      <a:r>
                        <a:rPr lang="en-US" sz="900" dirty="0">
                          <a:latin typeface="Arial" panose="020B0604020202020204" pitchFamily="34" charset="0"/>
                          <a:cs typeface="Arial" panose="020B0604020202020204" pitchFamily="34" charset="0"/>
                        </a:rPr>
                        <a:t>47,603</a:t>
                      </a:r>
                    </a:p>
                  </a:txBody>
                  <a:tcPr anchor="b"/>
                </a:tc>
                <a:tc>
                  <a:txBody>
                    <a:bodyPr/>
                    <a:lstStyle/>
                    <a:p>
                      <a:pPr algn="ctr"/>
                      <a:r>
                        <a:rPr lang="en-US" sz="900" dirty="0">
                          <a:latin typeface="Arial" panose="020B0604020202020204" pitchFamily="34" charset="0"/>
                          <a:cs typeface="Arial" panose="020B0604020202020204" pitchFamily="34" charset="0"/>
                        </a:rPr>
                        <a:t>  7</a:t>
                      </a:r>
                    </a:p>
                  </a:txBody>
                  <a:tcPr anchor="b"/>
                </a:tc>
                <a:tc>
                  <a:txBody>
                    <a:bodyPr/>
                    <a:lstStyle/>
                    <a:p>
                      <a:pPr algn="ctr"/>
                      <a:r>
                        <a:rPr lang="en-US" sz="900" dirty="0">
                          <a:latin typeface="Arial" panose="020B0604020202020204" pitchFamily="34" charset="0"/>
                          <a:cs typeface="Arial" panose="020B0604020202020204" pitchFamily="34" charset="0"/>
                        </a:rPr>
                        <a:t> 35.2</a:t>
                      </a:r>
                    </a:p>
                  </a:txBody>
                  <a:tcPr anchor="b"/>
                </a:tc>
                <a:tc>
                  <a:txBody>
                    <a:bodyPr/>
                    <a:lstStyle/>
                    <a:p>
                      <a:pPr algn="ctr"/>
                      <a:r>
                        <a:rPr lang="en-US" sz="900" dirty="0">
                          <a:latin typeface="Arial" panose="020B0604020202020204" pitchFamily="34" charset="0"/>
                          <a:cs typeface="Arial" panose="020B0604020202020204" pitchFamily="34" charset="0"/>
                        </a:rPr>
                        <a:t>12</a:t>
                      </a:r>
                    </a:p>
                  </a:txBody>
                  <a:tcPr anchor="b"/>
                </a:tc>
                <a:extLst>
                  <a:ext uri="{0D108BD9-81ED-4DB2-BD59-A6C34878D82A}">
                    <a16:rowId xmlns:a16="http://schemas.microsoft.com/office/drawing/2014/main" val="3725883831"/>
                  </a:ext>
                </a:extLst>
              </a:tr>
              <a:tr h="229103">
                <a:tc>
                  <a:txBody>
                    <a:bodyPr/>
                    <a:lstStyle/>
                    <a:p>
                      <a:r>
                        <a:rPr lang="en-US" sz="900" dirty="0">
                          <a:latin typeface="Arial" panose="020B0604020202020204" pitchFamily="34" charset="0"/>
                          <a:cs typeface="Arial" panose="020B0604020202020204" pitchFamily="34" charset="0"/>
                        </a:rPr>
                        <a:t>Michigan</a:t>
                      </a:r>
                    </a:p>
                  </a:txBody>
                  <a:tcPr anchor="b"/>
                </a:tc>
                <a:tc>
                  <a:txBody>
                    <a:bodyPr/>
                    <a:lstStyle/>
                    <a:p>
                      <a:pPr algn="ctr"/>
                      <a:r>
                        <a:rPr lang="en-US" sz="900" dirty="0">
                          <a:latin typeface="Arial" panose="020B0604020202020204" pitchFamily="34" charset="0"/>
                          <a:cs typeface="Arial" panose="020B0604020202020204" pitchFamily="34" charset="0"/>
                        </a:rPr>
                        <a:t>450,847</a:t>
                      </a:r>
                    </a:p>
                  </a:txBody>
                  <a:tcPr anchor="b"/>
                </a:tc>
                <a:tc>
                  <a:txBody>
                    <a:bodyPr/>
                    <a:lstStyle/>
                    <a:p>
                      <a:pPr algn="ctr"/>
                      <a:r>
                        <a:rPr lang="en-US" sz="900" dirty="0">
                          <a:latin typeface="Arial" panose="020B0604020202020204" pitchFamily="34" charset="0"/>
                          <a:cs typeface="Arial" panose="020B0604020202020204" pitchFamily="34" charset="0"/>
                        </a:rPr>
                        <a:t>  3</a:t>
                      </a:r>
                    </a:p>
                  </a:txBody>
                  <a:tcPr anchor="b"/>
                </a:tc>
                <a:tc>
                  <a:txBody>
                    <a:bodyPr/>
                    <a:lstStyle/>
                    <a:p>
                      <a:pPr algn="ctr"/>
                      <a:r>
                        <a:rPr lang="en-US" sz="900" dirty="0">
                          <a:latin typeface="Arial" panose="020B0604020202020204" pitchFamily="34" charset="0"/>
                          <a:cs typeface="Arial" panose="020B0604020202020204" pitchFamily="34" charset="0"/>
                        </a:rPr>
                        <a:t>45,255</a:t>
                      </a:r>
                    </a:p>
                  </a:txBody>
                  <a:tcPr anchor="b"/>
                </a:tc>
                <a:tc>
                  <a:txBody>
                    <a:bodyPr/>
                    <a:lstStyle/>
                    <a:p>
                      <a:pPr algn="ctr"/>
                      <a:r>
                        <a:rPr lang="en-US" sz="900" dirty="0">
                          <a:latin typeface="Arial" panose="020B0604020202020204" pitchFamily="34" charset="0"/>
                          <a:cs typeface="Arial" panose="020B0604020202020204" pitchFamily="34" charset="0"/>
                        </a:rPr>
                        <a:t>  9</a:t>
                      </a:r>
                    </a:p>
                  </a:txBody>
                  <a:tcPr anchor="b"/>
                </a:tc>
                <a:tc>
                  <a:txBody>
                    <a:bodyPr/>
                    <a:lstStyle/>
                    <a:p>
                      <a:pPr algn="ctr"/>
                      <a:r>
                        <a:rPr lang="en-US" sz="900" dirty="0">
                          <a:latin typeface="Arial" panose="020B0604020202020204" pitchFamily="34" charset="0"/>
                          <a:cs typeface="Arial" panose="020B0604020202020204" pitchFamily="34" charset="0"/>
                        </a:rPr>
                        <a:t> 49.0</a:t>
                      </a:r>
                    </a:p>
                  </a:txBody>
                  <a:tcPr anchor="b"/>
                </a:tc>
                <a:tc>
                  <a:txBody>
                    <a:bodyPr/>
                    <a:lstStyle/>
                    <a:p>
                      <a:pPr algn="ctr"/>
                      <a:r>
                        <a:rPr lang="en-US" sz="900" dirty="0">
                          <a:latin typeface="Arial" panose="020B0604020202020204" pitchFamily="34" charset="0"/>
                          <a:cs typeface="Arial" panose="020B0604020202020204" pitchFamily="34" charset="0"/>
                        </a:rPr>
                        <a:t>11</a:t>
                      </a:r>
                    </a:p>
                  </a:txBody>
                  <a:tcPr anchor="b"/>
                </a:tc>
                <a:extLst>
                  <a:ext uri="{0D108BD9-81ED-4DB2-BD59-A6C34878D82A}">
                    <a16:rowId xmlns:a16="http://schemas.microsoft.com/office/drawing/2014/main" val="4160002406"/>
                  </a:ext>
                </a:extLst>
              </a:tr>
              <a:tr h="229103">
                <a:tc>
                  <a:txBody>
                    <a:bodyPr/>
                    <a:lstStyle/>
                    <a:p>
                      <a:r>
                        <a:rPr lang="en-US" sz="900" dirty="0">
                          <a:latin typeface="Arial" panose="020B0604020202020204" pitchFamily="34" charset="0"/>
                          <a:cs typeface="Arial" panose="020B0604020202020204" pitchFamily="34" charset="0"/>
                        </a:rPr>
                        <a:t>Minnesota</a:t>
                      </a:r>
                    </a:p>
                  </a:txBody>
                  <a:tcPr anchor="b"/>
                </a:tc>
                <a:tc>
                  <a:txBody>
                    <a:bodyPr/>
                    <a:lstStyle/>
                    <a:p>
                      <a:pPr algn="ctr"/>
                      <a:r>
                        <a:rPr lang="en-US" sz="900" dirty="0">
                          <a:latin typeface="Arial" panose="020B0604020202020204" pitchFamily="34" charset="0"/>
                          <a:cs typeface="Arial" panose="020B0604020202020204" pitchFamily="34" charset="0"/>
                        </a:rPr>
                        <a:t>295,798</a:t>
                      </a:r>
                    </a:p>
                  </a:txBody>
                  <a:tcPr anchor="b"/>
                </a:tc>
                <a:tc>
                  <a:txBody>
                    <a:bodyPr/>
                    <a:lstStyle/>
                    <a:p>
                      <a:pPr algn="ctr"/>
                      <a:r>
                        <a:rPr lang="en-US" sz="900" dirty="0">
                          <a:latin typeface="Arial" panose="020B0604020202020204" pitchFamily="34" charset="0"/>
                          <a:cs typeface="Arial" panose="020B0604020202020204" pitchFamily="34" charset="0"/>
                        </a:rPr>
                        <a:t>  4</a:t>
                      </a:r>
                    </a:p>
                  </a:txBody>
                  <a:tcPr anchor="b"/>
                </a:tc>
                <a:tc>
                  <a:txBody>
                    <a:bodyPr/>
                    <a:lstStyle/>
                    <a:p>
                      <a:pPr algn="ctr"/>
                      <a:r>
                        <a:rPr lang="en-US" sz="900" dirty="0">
                          <a:latin typeface="Arial" panose="020B0604020202020204" pitchFamily="34" charset="0"/>
                          <a:cs typeface="Arial" panose="020B0604020202020204" pitchFamily="34" charset="0"/>
                        </a:rPr>
                        <a:t>53,043</a:t>
                      </a:r>
                    </a:p>
                  </a:txBody>
                  <a:tcPr anchor="b"/>
                </a:tc>
                <a:tc>
                  <a:txBody>
                    <a:bodyPr/>
                    <a:lstStyle/>
                    <a:p>
                      <a:pPr algn="ctr"/>
                      <a:r>
                        <a:rPr lang="en-US" sz="900" dirty="0">
                          <a:latin typeface="Arial" panose="020B0604020202020204" pitchFamily="34" charset="0"/>
                          <a:cs typeface="Arial" panose="020B0604020202020204" pitchFamily="34" charset="0"/>
                        </a:rPr>
                        <a:t>  2</a:t>
                      </a:r>
                    </a:p>
                  </a:txBody>
                  <a:tcPr anchor="b"/>
                </a:tc>
                <a:tc>
                  <a:txBody>
                    <a:bodyPr/>
                    <a:lstStyle/>
                    <a:p>
                      <a:pPr algn="ctr"/>
                      <a:r>
                        <a:rPr lang="en-US" sz="900" dirty="0">
                          <a:latin typeface="Arial" panose="020B0604020202020204" pitchFamily="34" charset="0"/>
                          <a:cs typeface="Arial" panose="020B0604020202020204" pitchFamily="34" charset="0"/>
                        </a:rPr>
                        <a:t> 64.4</a:t>
                      </a:r>
                    </a:p>
                  </a:txBody>
                  <a:tcPr anchor="b"/>
                </a:tc>
                <a:tc>
                  <a:txBody>
                    <a:bodyPr/>
                    <a:lstStyle/>
                    <a:p>
                      <a:pPr algn="ctr"/>
                      <a:r>
                        <a:rPr lang="en-US" sz="900" dirty="0">
                          <a:latin typeface="Arial" panose="020B0604020202020204" pitchFamily="34" charset="0"/>
                          <a:cs typeface="Arial" panose="020B0604020202020204" pitchFamily="34" charset="0"/>
                        </a:rPr>
                        <a:t>  5</a:t>
                      </a:r>
                    </a:p>
                  </a:txBody>
                  <a:tcPr anchor="b"/>
                </a:tc>
                <a:extLst>
                  <a:ext uri="{0D108BD9-81ED-4DB2-BD59-A6C34878D82A}">
                    <a16:rowId xmlns:a16="http://schemas.microsoft.com/office/drawing/2014/main" val="2699164597"/>
                  </a:ext>
                </a:extLst>
              </a:tr>
              <a:tr h="229103">
                <a:tc>
                  <a:txBody>
                    <a:bodyPr/>
                    <a:lstStyle/>
                    <a:p>
                      <a:r>
                        <a:rPr lang="en-US" sz="900" dirty="0">
                          <a:latin typeface="Arial" panose="020B0604020202020204" pitchFamily="34" charset="0"/>
                          <a:cs typeface="Arial" panose="020B0604020202020204" pitchFamily="34" charset="0"/>
                        </a:rPr>
                        <a:t>Missouri</a:t>
                      </a:r>
                    </a:p>
                  </a:txBody>
                  <a:tcPr anchor="b"/>
                </a:tc>
                <a:tc>
                  <a:txBody>
                    <a:bodyPr/>
                    <a:lstStyle/>
                    <a:p>
                      <a:pPr algn="ctr"/>
                      <a:r>
                        <a:rPr lang="en-US" sz="900" dirty="0">
                          <a:latin typeface="Arial" panose="020B0604020202020204" pitchFamily="34" charset="0"/>
                          <a:cs typeface="Arial" panose="020B0604020202020204" pitchFamily="34" charset="0"/>
                        </a:rPr>
                        <a:t>266,920</a:t>
                      </a:r>
                    </a:p>
                  </a:txBody>
                  <a:tcPr anchor="b"/>
                </a:tc>
                <a:tc>
                  <a:txBody>
                    <a:bodyPr/>
                    <a:lstStyle/>
                    <a:p>
                      <a:pPr algn="ctr"/>
                      <a:r>
                        <a:rPr lang="en-US" sz="900" dirty="0">
                          <a:latin typeface="Arial" panose="020B0604020202020204" pitchFamily="34" charset="0"/>
                          <a:cs typeface="Arial" panose="020B0604020202020204" pitchFamily="34" charset="0"/>
                        </a:rPr>
                        <a:t>  7</a:t>
                      </a:r>
                    </a:p>
                  </a:txBody>
                  <a:tcPr anchor="b"/>
                </a:tc>
                <a:tc>
                  <a:txBody>
                    <a:bodyPr/>
                    <a:lstStyle/>
                    <a:p>
                      <a:pPr algn="ctr"/>
                      <a:r>
                        <a:rPr lang="en-US" sz="900" dirty="0">
                          <a:latin typeface="Arial" panose="020B0604020202020204" pitchFamily="34" charset="0"/>
                          <a:cs typeface="Arial" panose="020B0604020202020204" pitchFamily="34" charset="0"/>
                        </a:rPr>
                        <a:t>43,641</a:t>
                      </a:r>
                    </a:p>
                  </a:txBody>
                  <a:tcPr anchor="b"/>
                </a:tc>
                <a:tc>
                  <a:txBody>
                    <a:bodyPr/>
                    <a:lstStyle/>
                    <a:p>
                      <a:pPr algn="ctr"/>
                      <a:r>
                        <a:rPr lang="en-US" sz="900" dirty="0">
                          <a:latin typeface="Arial" panose="020B0604020202020204" pitchFamily="34" charset="0"/>
                          <a:cs typeface="Arial" panose="020B0604020202020204" pitchFamily="34" charset="0"/>
                        </a:rPr>
                        <a:t>12</a:t>
                      </a:r>
                    </a:p>
                  </a:txBody>
                  <a:tcPr anchor="b"/>
                </a:tc>
                <a:tc>
                  <a:txBody>
                    <a:bodyPr/>
                    <a:lstStyle/>
                    <a:p>
                      <a:pPr algn="ctr"/>
                      <a:r>
                        <a:rPr lang="en-US" sz="900" dirty="0">
                          <a:latin typeface="Arial" panose="020B0604020202020204" pitchFamily="34" charset="0"/>
                          <a:cs typeface="Arial" panose="020B0604020202020204" pitchFamily="34" charset="0"/>
                        </a:rPr>
                        <a:t> 56.0</a:t>
                      </a:r>
                    </a:p>
                  </a:txBody>
                  <a:tcPr anchor="b"/>
                </a:tc>
                <a:tc>
                  <a:txBody>
                    <a:bodyPr/>
                    <a:lstStyle/>
                    <a:p>
                      <a:pPr algn="ctr"/>
                      <a:r>
                        <a:rPr lang="en-US" sz="900" dirty="0">
                          <a:latin typeface="Arial" panose="020B0604020202020204" pitchFamily="34" charset="0"/>
                          <a:cs typeface="Arial" panose="020B0604020202020204" pitchFamily="34" charset="0"/>
                        </a:rPr>
                        <a:t>10</a:t>
                      </a:r>
                    </a:p>
                  </a:txBody>
                  <a:tcPr anchor="b"/>
                </a:tc>
                <a:extLst>
                  <a:ext uri="{0D108BD9-81ED-4DB2-BD59-A6C34878D82A}">
                    <a16:rowId xmlns:a16="http://schemas.microsoft.com/office/drawing/2014/main" val="3098543507"/>
                  </a:ext>
                </a:extLst>
              </a:tr>
              <a:tr h="229103">
                <a:tc>
                  <a:txBody>
                    <a:bodyPr/>
                    <a:lstStyle/>
                    <a:p>
                      <a:r>
                        <a:rPr lang="en-US" sz="900" dirty="0">
                          <a:latin typeface="Arial" panose="020B0604020202020204" pitchFamily="34" charset="0"/>
                          <a:cs typeface="Arial" panose="020B0604020202020204" pitchFamily="34" charset="0"/>
                        </a:rPr>
                        <a:t>Nebraska</a:t>
                      </a:r>
                    </a:p>
                  </a:txBody>
                  <a:tcPr anchor="b"/>
                </a:tc>
                <a:tc>
                  <a:txBody>
                    <a:bodyPr/>
                    <a:lstStyle/>
                    <a:p>
                      <a:pPr algn="ctr"/>
                      <a:r>
                        <a:rPr lang="en-US" sz="900" dirty="0">
                          <a:latin typeface="Arial" panose="020B0604020202020204" pitchFamily="34" charset="0"/>
                          <a:cs typeface="Arial" panose="020B0604020202020204" pitchFamily="34" charset="0"/>
                        </a:rPr>
                        <a:t>  96,762</a:t>
                      </a:r>
                    </a:p>
                  </a:txBody>
                  <a:tcPr anchor="b"/>
                </a:tc>
                <a:tc>
                  <a:txBody>
                    <a:bodyPr/>
                    <a:lstStyle/>
                    <a:p>
                      <a:pPr algn="ctr"/>
                      <a:r>
                        <a:rPr lang="en-US" sz="900" dirty="0">
                          <a:latin typeface="Arial" panose="020B0604020202020204" pitchFamily="34" charset="0"/>
                          <a:cs typeface="Arial" panose="020B0604020202020204" pitchFamily="34" charset="0"/>
                        </a:rPr>
                        <a:t>10</a:t>
                      </a:r>
                    </a:p>
                  </a:txBody>
                  <a:tcPr anchor="b"/>
                </a:tc>
                <a:tc>
                  <a:txBody>
                    <a:bodyPr/>
                    <a:lstStyle/>
                    <a:p>
                      <a:pPr algn="ctr"/>
                      <a:r>
                        <a:rPr lang="en-US" sz="900" dirty="0">
                          <a:latin typeface="Arial" panose="020B0604020202020204" pitchFamily="34" charset="0"/>
                          <a:cs typeface="Arial" panose="020B0604020202020204" pitchFamily="34" charset="0"/>
                        </a:rPr>
                        <a:t>50,395</a:t>
                      </a:r>
                    </a:p>
                  </a:txBody>
                  <a:tcPr anchor="b"/>
                </a:tc>
                <a:tc>
                  <a:txBody>
                    <a:bodyPr/>
                    <a:lstStyle/>
                    <a:p>
                      <a:pPr algn="ctr"/>
                      <a:r>
                        <a:rPr lang="en-US" sz="900" dirty="0">
                          <a:latin typeface="Arial" panose="020B0604020202020204" pitchFamily="34" charset="0"/>
                          <a:cs typeface="Arial" panose="020B0604020202020204" pitchFamily="34" charset="0"/>
                        </a:rPr>
                        <a:t>  4</a:t>
                      </a:r>
                    </a:p>
                  </a:txBody>
                  <a:tcPr anchor="b"/>
                </a:tc>
                <a:tc>
                  <a:txBody>
                    <a:bodyPr/>
                    <a:lstStyle/>
                    <a:p>
                      <a:pPr algn="ctr"/>
                      <a:r>
                        <a:rPr lang="en-US" sz="900" dirty="0">
                          <a:latin typeface="Arial" panose="020B0604020202020204" pitchFamily="34" charset="0"/>
                          <a:cs typeface="Arial" panose="020B0604020202020204" pitchFamily="34" charset="0"/>
                        </a:rPr>
                        <a:t> 86.0</a:t>
                      </a:r>
                    </a:p>
                  </a:txBody>
                  <a:tcPr anchor="b"/>
                </a:tc>
                <a:tc>
                  <a:txBody>
                    <a:bodyPr/>
                    <a:lstStyle/>
                    <a:p>
                      <a:pPr algn="ctr"/>
                      <a:r>
                        <a:rPr lang="en-US" sz="900" dirty="0">
                          <a:latin typeface="Arial" panose="020B0604020202020204" pitchFamily="34" charset="0"/>
                          <a:cs typeface="Arial" panose="020B0604020202020204" pitchFamily="34" charset="0"/>
                        </a:rPr>
                        <a:t>  2</a:t>
                      </a:r>
                    </a:p>
                  </a:txBody>
                  <a:tcPr anchor="b"/>
                </a:tc>
                <a:extLst>
                  <a:ext uri="{0D108BD9-81ED-4DB2-BD59-A6C34878D82A}">
                    <a16:rowId xmlns:a16="http://schemas.microsoft.com/office/drawing/2014/main" val="3633689857"/>
                  </a:ext>
                </a:extLst>
              </a:tr>
              <a:tr h="229103">
                <a:tc>
                  <a:txBody>
                    <a:bodyPr/>
                    <a:lstStyle/>
                    <a:p>
                      <a:r>
                        <a:rPr lang="en-US" sz="900" dirty="0">
                          <a:latin typeface="Arial" panose="020B0604020202020204" pitchFamily="34" charset="0"/>
                          <a:cs typeface="Arial" panose="020B0604020202020204" pitchFamily="34" charset="0"/>
                        </a:rPr>
                        <a:t>North Dakota</a:t>
                      </a:r>
                    </a:p>
                  </a:txBody>
                  <a:tcPr anchor="b"/>
                </a:tc>
                <a:tc>
                  <a:txBody>
                    <a:bodyPr/>
                    <a:lstStyle/>
                    <a:p>
                      <a:pPr algn="ctr"/>
                      <a:r>
                        <a:rPr lang="en-US" sz="900" dirty="0">
                          <a:latin typeface="Arial" panose="020B0604020202020204" pitchFamily="34" charset="0"/>
                          <a:cs typeface="Arial" panose="020B0604020202020204" pitchFamily="34" charset="0"/>
                        </a:rPr>
                        <a:t>  41,277</a:t>
                      </a:r>
                    </a:p>
                  </a:txBody>
                  <a:tcPr anchor="b"/>
                </a:tc>
                <a:tc>
                  <a:txBody>
                    <a:bodyPr/>
                    <a:lstStyle/>
                    <a:p>
                      <a:pPr algn="ctr"/>
                      <a:r>
                        <a:rPr lang="en-US" sz="900" dirty="0">
                          <a:latin typeface="Arial" panose="020B0604020202020204" pitchFamily="34" charset="0"/>
                          <a:cs typeface="Arial" panose="020B0604020202020204" pitchFamily="34" charset="0"/>
                        </a:rPr>
                        <a:t>12</a:t>
                      </a:r>
                    </a:p>
                  </a:txBody>
                  <a:tcPr anchor="b"/>
                </a:tc>
                <a:tc>
                  <a:txBody>
                    <a:bodyPr/>
                    <a:lstStyle/>
                    <a:p>
                      <a:pPr algn="ctr"/>
                      <a:r>
                        <a:rPr lang="en-US" sz="900" dirty="0">
                          <a:latin typeface="Arial" panose="020B0604020202020204" pitchFamily="34" charset="0"/>
                          <a:cs typeface="Arial" panose="020B0604020202020204" pitchFamily="34" charset="0"/>
                        </a:rPr>
                        <a:t>54,643</a:t>
                      </a:r>
                    </a:p>
                  </a:txBody>
                  <a:tcPr anchor="b"/>
                </a:tc>
                <a:tc>
                  <a:txBody>
                    <a:bodyPr/>
                    <a:lstStyle/>
                    <a:p>
                      <a:pPr algn="ctr"/>
                      <a:r>
                        <a:rPr lang="en-US" sz="900" dirty="0">
                          <a:latin typeface="Arial" panose="020B0604020202020204" pitchFamily="34" charset="0"/>
                          <a:cs typeface="Arial" panose="020B0604020202020204" pitchFamily="34" charset="0"/>
                        </a:rPr>
                        <a:t>  1</a:t>
                      </a:r>
                    </a:p>
                  </a:txBody>
                  <a:tcPr anchor="b"/>
                </a:tc>
                <a:tc>
                  <a:txBody>
                    <a:bodyPr/>
                    <a:lstStyle/>
                    <a:p>
                      <a:pPr algn="ctr"/>
                      <a:r>
                        <a:rPr lang="en-US" sz="900" dirty="0">
                          <a:latin typeface="Arial" panose="020B0604020202020204" pitchFamily="34" charset="0"/>
                          <a:cs typeface="Arial" panose="020B0604020202020204" pitchFamily="34" charset="0"/>
                        </a:rPr>
                        <a:t>101.0</a:t>
                      </a:r>
                    </a:p>
                  </a:txBody>
                  <a:tcPr anchor="b"/>
                </a:tc>
                <a:tc>
                  <a:txBody>
                    <a:bodyPr/>
                    <a:lstStyle/>
                    <a:p>
                      <a:pPr algn="ctr"/>
                      <a:r>
                        <a:rPr lang="en-US" sz="900" dirty="0">
                          <a:latin typeface="Arial" panose="020B0604020202020204" pitchFamily="34" charset="0"/>
                          <a:cs typeface="Arial" panose="020B0604020202020204" pitchFamily="34" charset="0"/>
                        </a:rPr>
                        <a:t>  1</a:t>
                      </a:r>
                    </a:p>
                  </a:txBody>
                  <a:tcPr anchor="b"/>
                </a:tc>
                <a:extLst>
                  <a:ext uri="{0D108BD9-81ED-4DB2-BD59-A6C34878D82A}">
                    <a16:rowId xmlns:a16="http://schemas.microsoft.com/office/drawing/2014/main" val="35284483"/>
                  </a:ext>
                </a:extLst>
              </a:tr>
              <a:tr h="229103">
                <a:tc>
                  <a:txBody>
                    <a:bodyPr/>
                    <a:lstStyle/>
                    <a:p>
                      <a:r>
                        <a:rPr lang="en-US" sz="900" dirty="0">
                          <a:latin typeface="Arial" panose="020B0604020202020204" pitchFamily="34" charset="0"/>
                          <a:cs typeface="Arial" panose="020B0604020202020204" pitchFamily="34" charset="0"/>
                        </a:rPr>
                        <a:t>Ohio</a:t>
                      </a:r>
                    </a:p>
                  </a:txBody>
                  <a:tcPr anchor="b"/>
                </a:tc>
                <a:tc>
                  <a:txBody>
                    <a:bodyPr/>
                    <a:lstStyle/>
                    <a:p>
                      <a:pPr algn="ctr"/>
                      <a:r>
                        <a:rPr lang="en-US" sz="900" dirty="0">
                          <a:latin typeface="Arial" panose="020B0604020202020204" pitchFamily="34" charset="0"/>
                          <a:cs typeface="Arial" panose="020B0604020202020204" pitchFamily="34" charset="0"/>
                        </a:rPr>
                        <a:t>531,810</a:t>
                      </a:r>
                    </a:p>
                  </a:txBody>
                  <a:tcPr anchor="b"/>
                </a:tc>
                <a:tc>
                  <a:txBody>
                    <a:bodyPr/>
                    <a:lstStyle/>
                    <a:p>
                      <a:pPr algn="ctr"/>
                      <a:r>
                        <a:rPr lang="en-US" sz="900" dirty="0">
                          <a:latin typeface="Arial" panose="020B0604020202020204" pitchFamily="34" charset="0"/>
                          <a:cs typeface="Arial" panose="020B0604020202020204" pitchFamily="34" charset="0"/>
                        </a:rPr>
                        <a:t>  2</a:t>
                      </a:r>
                    </a:p>
                  </a:txBody>
                  <a:tcPr anchor="b"/>
                </a:tc>
                <a:tc>
                  <a:txBody>
                    <a:bodyPr/>
                    <a:lstStyle/>
                    <a:p>
                      <a:pPr algn="ctr"/>
                      <a:r>
                        <a:rPr lang="en-US" sz="900" dirty="0">
                          <a:latin typeface="Arial" panose="020B0604020202020204" pitchFamily="34" charset="0"/>
                          <a:cs typeface="Arial" panose="020B0604020202020204" pitchFamily="34" charset="0"/>
                        </a:rPr>
                        <a:t>45,006</a:t>
                      </a:r>
                    </a:p>
                  </a:txBody>
                  <a:tcPr anchor="b"/>
                </a:tc>
                <a:tc>
                  <a:txBody>
                    <a:bodyPr/>
                    <a:lstStyle/>
                    <a:p>
                      <a:pPr algn="ctr"/>
                      <a:r>
                        <a:rPr lang="en-US" sz="900" dirty="0">
                          <a:latin typeface="Arial" panose="020B0604020202020204" pitchFamily="34" charset="0"/>
                          <a:cs typeface="Arial" panose="020B0604020202020204" pitchFamily="34" charset="0"/>
                        </a:rPr>
                        <a:t>10</a:t>
                      </a:r>
                    </a:p>
                  </a:txBody>
                  <a:tcPr anchor="b"/>
                </a:tc>
                <a:tc>
                  <a:txBody>
                    <a:bodyPr/>
                    <a:lstStyle/>
                    <a:p>
                      <a:pPr algn="ctr"/>
                      <a:r>
                        <a:rPr lang="en-US" sz="900" dirty="0">
                          <a:latin typeface="Arial" panose="020B0604020202020204" pitchFamily="34" charset="0"/>
                          <a:cs typeface="Arial" panose="020B0604020202020204" pitchFamily="34" charset="0"/>
                        </a:rPr>
                        <a:t> 57.8</a:t>
                      </a:r>
                    </a:p>
                  </a:txBody>
                  <a:tcPr anchor="b"/>
                </a:tc>
                <a:tc>
                  <a:txBody>
                    <a:bodyPr/>
                    <a:lstStyle/>
                    <a:p>
                      <a:pPr algn="ctr"/>
                      <a:r>
                        <a:rPr lang="en-US" sz="900" dirty="0">
                          <a:latin typeface="Arial" panose="020B0604020202020204" pitchFamily="34" charset="0"/>
                          <a:cs typeface="Arial" panose="020B0604020202020204" pitchFamily="34" charset="0"/>
                        </a:rPr>
                        <a:t>  8</a:t>
                      </a:r>
                    </a:p>
                  </a:txBody>
                  <a:tcPr anchor="b"/>
                </a:tc>
                <a:extLst>
                  <a:ext uri="{0D108BD9-81ED-4DB2-BD59-A6C34878D82A}">
                    <a16:rowId xmlns:a16="http://schemas.microsoft.com/office/drawing/2014/main" val="4040807980"/>
                  </a:ext>
                </a:extLst>
              </a:tr>
              <a:tr h="229103">
                <a:tc>
                  <a:txBody>
                    <a:bodyPr/>
                    <a:lstStyle/>
                    <a:p>
                      <a:r>
                        <a:rPr lang="en-US" sz="900" dirty="0">
                          <a:latin typeface="Arial" panose="020B0604020202020204" pitchFamily="34" charset="0"/>
                          <a:cs typeface="Arial" panose="020B0604020202020204" pitchFamily="34" charset="0"/>
                        </a:rPr>
                        <a:t>South Dakota</a:t>
                      </a:r>
                    </a:p>
                  </a:txBody>
                  <a:tcPr anchor="b"/>
                </a:tc>
                <a:tc>
                  <a:txBody>
                    <a:bodyPr/>
                    <a:lstStyle/>
                    <a:p>
                      <a:pPr algn="ctr"/>
                      <a:r>
                        <a:rPr lang="en-US" sz="900" dirty="0">
                          <a:latin typeface="Arial" panose="020B0604020202020204" pitchFamily="34" charset="0"/>
                          <a:cs typeface="Arial" panose="020B0604020202020204" pitchFamily="34" charset="0"/>
                        </a:rPr>
                        <a:t>  41,987</a:t>
                      </a:r>
                    </a:p>
                  </a:txBody>
                  <a:tcPr anchor="b"/>
                </a:tc>
                <a:tc>
                  <a:txBody>
                    <a:bodyPr/>
                    <a:lstStyle/>
                    <a:p>
                      <a:pPr algn="ctr"/>
                      <a:r>
                        <a:rPr lang="en-US" sz="900" dirty="0">
                          <a:latin typeface="Arial" panose="020B0604020202020204" pitchFamily="34" charset="0"/>
                          <a:cs typeface="Arial" panose="020B0604020202020204" pitchFamily="34" charset="0"/>
                        </a:rPr>
                        <a:t>11</a:t>
                      </a:r>
                    </a:p>
                  </a:txBody>
                  <a:tcPr anchor="b"/>
                </a:tc>
                <a:tc>
                  <a:txBody>
                    <a:bodyPr/>
                    <a:lstStyle/>
                    <a:p>
                      <a:pPr algn="ctr"/>
                      <a:r>
                        <a:rPr lang="en-US" sz="900" dirty="0">
                          <a:latin typeface="Arial" panose="020B0604020202020204" pitchFamily="34" charset="0"/>
                          <a:cs typeface="Arial" panose="020B0604020202020204" pitchFamily="34" charset="0"/>
                        </a:rPr>
                        <a:t>48,251</a:t>
                      </a:r>
                    </a:p>
                  </a:txBody>
                  <a:tcPr anchor="b"/>
                </a:tc>
                <a:tc>
                  <a:txBody>
                    <a:bodyPr/>
                    <a:lstStyle/>
                    <a:p>
                      <a:pPr algn="ctr"/>
                      <a:r>
                        <a:rPr lang="en-US" sz="900" dirty="0">
                          <a:latin typeface="Arial" panose="020B0604020202020204" pitchFamily="34" charset="0"/>
                          <a:cs typeface="Arial" panose="020B0604020202020204" pitchFamily="34" charset="0"/>
                        </a:rPr>
                        <a:t>  5</a:t>
                      </a:r>
                    </a:p>
                  </a:txBody>
                  <a:tcPr anchor="b"/>
                </a:tc>
                <a:tc>
                  <a:txBody>
                    <a:bodyPr/>
                    <a:lstStyle/>
                    <a:p>
                      <a:pPr algn="ctr"/>
                      <a:r>
                        <a:rPr lang="en-US" sz="900" dirty="0">
                          <a:latin typeface="Arial" panose="020B0604020202020204" pitchFamily="34" charset="0"/>
                          <a:cs typeface="Arial" panose="020B0604020202020204" pitchFamily="34" charset="0"/>
                        </a:rPr>
                        <a:t> 80.0</a:t>
                      </a:r>
                    </a:p>
                  </a:txBody>
                  <a:tcPr anchor="b"/>
                </a:tc>
                <a:tc>
                  <a:txBody>
                    <a:bodyPr/>
                    <a:lstStyle/>
                    <a:p>
                      <a:pPr algn="ctr"/>
                      <a:r>
                        <a:rPr lang="en-US" sz="900" dirty="0">
                          <a:latin typeface="Arial" panose="020B0604020202020204" pitchFamily="34" charset="0"/>
                          <a:cs typeface="Arial" panose="020B0604020202020204" pitchFamily="34" charset="0"/>
                        </a:rPr>
                        <a:t>  3</a:t>
                      </a:r>
                    </a:p>
                  </a:txBody>
                  <a:tcPr anchor="b"/>
                </a:tc>
                <a:extLst>
                  <a:ext uri="{0D108BD9-81ED-4DB2-BD59-A6C34878D82A}">
                    <a16:rowId xmlns:a16="http://schemas.microsoft.com/office/drawing/2014/main" val="2079122833"/>
                  </a:ext>
                </a:extLst>
              </a:tr>
              <a:tr h="229103">
                <a:tc>
                  <a:txBody>
                    <a:bodyPr/>
                    <a:lstStyle/>
                    <a:p>
                      <a:r>
                        <a:rPr lang="en-US" sz="900" dirty="0">
                          <a:latin typeface="Arial" panose="020B0604020202020204" pitchFamily="34" charset="0"/>
                          <a:cs typeface="Arial" panose="020B0604020202020204" pitchFamily="34" charset="0"/>
                        </a:rPr>
                        <a:t>Wisconsin</a:t>
                      </a:r>
                    </a:p>
                  </a:txBody>
                  <a:tcPr anchor="b"/>
                </a:tc>
                <a:tc>
                  <a:txBody>
                    <a:bodyPr/>
                    <a:lstStyle/>
                    <a:p>
                      <a:pPr algn="ctr"/>
                      <a:r>
                        <a:rPr lang="en-US" sz="900" dirty="0">
                          <a:latin typeface="Arial" panose="020B0604020202020204" pitchFamily="34" charset="0"/>
                          <a:cs typeface="Arial" panose="020B0604020202020204" pitchFamily="34" charset="0"/>
                        </a:rPr>
                        <a:t>227,300</a:t>
                      </a:r>
                    </a:p>
                  </a:txBody>
                  <a:tcPr anchor="b"/>
                </a:tc>
                <a:tc>
                  <a:txBody>
                    <a:bodyPr/>
                    <a:lstStyle/>
                    <a:p>
                      <a:pPr algn="ctr"/>
                      <a:r>
                        <a:rPr lang="en-US" sz="900" dirty="0">
                          <a:latin typeface="Arial" panose="020B0604020202020204" pitchFamily="34" charset="0"/>
                          <a:cs typeface="Arial" panose="020B0604020202020204" pitchFamily="34" charset="0"/>
                        </a:rPr>
                        <a:t>  6</a:t>
                      </a:r>
                    </a:p>
                  </a:txBody>
                  <a:tcPr anchor="b"/>
                </a:tc>
                <a:tc>
                  <a:txBody>
                    <a:bodyPr/>
                    <a:lstStyle/>
                    <a:p>
                      <a:pPr algn="ctr"/>
                      <a:r>
                        <a:rPr lang="en-US" sz="900" dirty="0">
                          <a:latin typeface="Arial" panose="020B0604020202020204" pitchFamily="34" charset="0"/>
                          <a:cs typeface="Arial" panose="020B0604020202020204" pitchFamily="34" charset="0"/>
                        </a:rPr>
                        <a:t>47,850</a:t>
                      </a:r>
                    </a:p>
                  </a:txBody>
                  <a:tcPr anchor="b"/>
                </a:tc>
                <a:tc>
                  <a:txBody>
                    <a:bodyPr/>
                    <a:lstStyle/>
                    <a:p>
                      <a:pPr algn="ctr"/>
                      <a:r>
                        <a:rPr lang="en-US" sz="900" dirty="0">
                          <a:latin typeface="Arial" panose="020B0604020202020204" pitchFamily="34" charset="0"/>
                          <a:cs typeface="Arial" panose="020B0604020202020204" pitchFamily="34" charset="0"/>
                        </a:rPr>
                        <a:t>  6</a:t>
                      </a:r>
                    </a:p>
                  </a:txBody>
                  <a:tcPr anchor="b"/>
                </a:tc>
                <a:tc>
                  <a:txBody>
                    <a:bodyPr/>
                    <a:lstStyle/>
                    <a:p>
                      <a:pPr algn="ctr"/>
                      <a:r>
                        <a:rPr lang="en-US" sz="900" dirty="0">
                          <a:latin typeface="Arial" panose="020B0604020202020204" pitchFamily="34" charset="0"/>
                          <a:cs typeface="Arial" panose="020B0604020202020204" pitchFamily="34" charset="0"/>
                        </a:rPr>
                        <a:t> 61.0</a:t>
                      </a:r>
                    </a:p>
                  </a:txBody>
                  <a:tcPr anchor="b"/>
                </a:tc>
                <a:tc>
                  <a:txBody>
                    <a:bodyPr/>
                    <a:lstStyle/>
                    <a:p>
                      <a:pPr algn="ctr"/>
                      <a:r>
                        <a:rPr lang="en-US" sz="900" dirty="0">
                          <a:latin typeface="Arial" panose="020B0604020202020204" pitchFamily="34" charset="0"/>
                          <a:cs typeface="Arial" panose="020B0604020202020204" pitchFamily="34" charset="0"/>
                        </a:rPr>
                        <a:t>  6</a:t>
                      </a:r>
                    </a:p>
                  </a:txBody>
                  <a:tcPr anchor="b"/>
                </a:tc>
                <a:extLst>
                  <a:ext uri="{0D108BD9-81ED-4DB2-BD59-A6C34878D82A}">
                    <a16:rowId xmlns:a16="http://schemas.microsoft.com/office/drawing/2014/main" val="1622314072"/>
                  </a:ext>
                </a:extLst>
              </a:tr>
            </a:tbl>
          </a:graphicData>
        </a:graphic>
      </p:graphicFrame>
    </p:spTree>
    <p:extLst>
      <p:ext uri="{BB962C8B-B14F-4D97-AF65-F5344CB8AC3E}">
        <p14:creationId xmlns:p14="http://schemas.microsoft.com/office/powerpoint/2010/main" val="10172663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92</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801910C4-67C8-1640-96D5-DA4FA10D602A}"/>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600" b="1" dirty="0">
                <a:latin typeface="Arial" charset="0"/>
                <a:ea typeface="ＭＳ Ｐゴシック" charset="-128"/>
                <a:cs typeface="Helvetica" charset="0"/>
              </a:rPr>
              <a:t>Comparable Non-Midwest States</a:t>
            </a:r>
            <a:br>
              <a:rPr lang="en-US" altLang="en-US" sz="1600" b="1" dirty="0">
                <a:latin typeface="Arial" charset="0"/>
                <a:ea typeface="ＭＳ Ｐゴシック" charset="-128"/>
                <a:cs typeface="Helvetica" charset="0"/>
              </a:rPr>
            </a:br>
            <a:r>
              <a:rPr lang="en-US" altLang="en-US" sz="1600" b="1" dirty="0">
                <a:latin typeface="Arial" charset="0"/>
                <a:ea typeface="ＭＳ Ｐゴシック" charset="-128"/>
                <a:cs typeface="Helvetica" charset="0"/>
              </a:rPr>
              <a:t>2017 Personal Income (Gross and Per Capita)</a:t>
            </a:r>
            <a:br>
              <a:rPr lang="en-US" altLang="en-US" sz="1600" b="1" dirty="0">
                <a:latin typeface="Arial" charset="0"/>
                <a:ea typeface="ＭＳ Ｐゴシック" charset="-128"/>
                <a:cs typeface="Helvetica" charset="0"/>
              </a:rPr>
            </a:br>
            <a:r>
              <a:rPr lang="en-US" altLang="en-US" sz="1600" b="1" dirty="0">
                <a:latin typeface="Arial" charset="0"/>
                <a:ea typeface="ＭＳ Ｐゴシック" charset="-128"/>
                <a:cs typeface="Helvetica" charset="0"/>
              </a:rPr>
              <a:t>% Increase Since 2000</a:t>
            </a: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300"/>
              </a:spcBef>
              <a:buNone/>
            </a:pPr>
            <a:r>
              <a:rPr lang="en-US" altLang="en-US" sz="1000" dirty="0">
                <a:latin typeface="Arial" charset="0"/>
                <a:ea typeface="ＭＳ Ｐゴシック" charset="-128"/>
                <a:cs typeface="Helvetica" charset="0"/>
              </a:rPr>
              <a:t>Source: U.S. Bureau of Labor Statistics</a:t>
            </a:r>
          </a:p>
        </p:txBody>
      </p:sp>
      <p:graphicFrame>
        <p:nvGraphicFramePr>
          <p:cNvPr id="5" name="Table 4">
            <a:extLst>
              <a:ext uri="{FF2B5EF4-FFF2-40B4-BE49-F238E27FC236}">
                <a16:creationId xmlns:a16="http://schemas.microsoft.com/office/drawing/2014/main" id="{481A7EC1-A39C-8E48-8D9A-C1A2568D4E48}"/>
              </a:ext>
            </a:extLst>
          </p:cNvPr>
          <p:cNvGraphicFramePr>
            <a:graphicFrameLocks noGrp="1"/>
          </p:cNvGraphicFramePr>
          <p:nvPr>
            <p:extLst>
              <p:ext uri="{D42A27DB-BD31-4B8C-83A1-F6EECF244321}">
                <p14:modId xmlns:p14="http://schemas.microsoft.com/office/powerpoint/2010/main" val="3288060683"/>
              </p:ext>
            </p:extLst>
          </p:nvPr>
        </p:nvGraphicFramePr>
        <p:xfrm>
          <a:off x="1638300" y="2514600"/>
          <a:ext cx="6515100" cy="3075844"/>
        </p:xfrm>
        <a:graphic>
          <a:graphicData uri="http://schemas.openxmlformats.org/drawingml/2006/table">
            <a:tbl>
              <a:tblPr firstRow="1" bandRow="1">
                <a:tableStyleId>{5940675A-B579-460E-94D1-54222C63F5DA}</a:tableStyleId>
              </a:tblPr>
              <a:tblGrid>
                <a:gridCol w="1562100">
                  <a:extLst>
                    <a:ext uri="{9D8B030D-6E8A-4147-A177-3AD203B41FA5}">
                      <a16:colId xmlns:a16="http://schemas.microsoft.com/office/drawing/2014/main" val="1777687386"/>
                    </a:ext>
                  </a:extLst>
                </a:gridCol>
                <a:gridCol w="1676400">
                  <a:extLst>
                    <a:ext uri="{9D8B030D-6E8A-4147-A177-3AD203B41FA5}">
                      <a16:colId xmlns:a16="http://schemas.microsoft.com/office/drawing/2014/main" val="502152959"/>
                    </a:ext>
                  </a:extLst>
                </a:gridCol>
                <a:gridCol w="1524000">
                  <a:extLst>
                    <a:ext uri="{9D8B030D-6E8A-4147-A177-3AD203B41FA5}">
                      <a16:colId xmlns:a16="http://schemas.microsoft.com/office/drawing/2014/main" val="777321015"/>
                    </a:ext>
                  </a:extLst>
                </a:gridCol>
                <a:gridCol w="1752600">
                  <a:extLst>
                    <a:ext uri="{9D8B030D-6E8A-4147-A177-3AD203B41FA5}">
                      <a16:colId xmlns:a16="http://schemas.microsoft.com/office/drawing/2014/main" val="2092704571"/>
                    </a:ext>
                  </a:extLst>
                </a:gridCol>
              </a:tblGrid>
              <a:tr h="873388">
                <a:tc>
                  <a:txBody>
                    <a:bodyPr/>
                    <a:lstStyle/>
                    <a:p>
                      <a:pPr algn="l">
                        <a:lnSpc>
                          <a:spcPts val="1600"/>
                        </a:lnSpc>
                      </a:pPr>
                      <a:endParaRPr lang="en-US" sz="14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2017</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Personal Income</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 Billions</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2017</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Per Capital</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Income $</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 of Increase in</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Personal Income</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2000-2017</a:t>
                      </a:r>
                    </a:p>
                  </a:txBody>
                  <a:tcPr anchor="b">
                    <a:solidFill>
                      <a:schemeClr val="bg1">
                        <a:lumMod val="85000"/>
                      </a:schemeClr>
                    </a:solidFill>
                  </a:tcPr>
                </a:tc>
                <a:extLst>
                  <a:ext uri="{0D108BD9-81ED-4DB2-BD59-A6C34878D82A}">
                    <a16:rowId xmlns:a16="http://schemas.microsoft.com/office/drawing/2014/main" val="1757445759"/>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California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2,303.00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58,272</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76.0</a:t>
                      </a:r>
                    </a:p>
                  </a:txBody>
                  <a:tcPr anchor="b"/>
                </a:tc>
                <a:extLst>
                  <a:ext uri="{0D108BD9-81ED-4DB2-BD59-A6C34878D82A}">
                    <a16:rowId xmlns:a16="http://schemas.microsoft.com/office/drawing/2014/main" val="3871993791"/>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Connecticut</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-251.60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70,121</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61.9</a:t>
                      </a:r>
                    </a:p>
                  </a:txBody>
                  <a:tcPr anchor="b"/>
                </a:tc>
                <a:extLst>
                  <a:ext uri="{0D108BD9-81ED-4DB2-BD59-A6C34878D82A}">
                    <a16:rowId xmlns:a16="http://schemas.microsoft.com/office/drawing/2014/main" val="304377374"/>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New York</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1,210.00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60,991</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69.7</a:t>
                      </a:r>
                    </a:p>
                  </a:txBody>
                  <a:tcPr anchor="b"/>
                </a:tc>
                <a:extLst>
                  <a:ext uri="{0D108BD9-81ED-4DB2-BD59-A6C34878D82A}">
                    <a16:rowId xmlns:a16="http://schemas.microsoft.com/office/drawing/2014/main" val="4249998640"/>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Texas</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1,328.00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46,942</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66.9</a:t>
                      </a:r>
                    </a:p>
                  </a:txBody>
                  <a:tcPr anchor="b"/>
                </a:tc>
                <a:extLst>
                  <a:ext uri="{0D108BD9-81ED-4DB2-BD59-A6C34878D82A}">
                    <a16:rowId xmlns:a16="http://schemas.microsoft.com/office/drawing/2014/main" val="2538609647"/>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Pennsylvania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666.11</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52,096</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71.4</a:t>
                      </a:r>
                    </a:p>
                  </a:txBody>
                  <a:tcPr anchor="b"/>
                </a:tc>
                <a:extLst>
                  <a:ext uri="{0D108BD9-81ED-4DB2-BD59-A6C34878D82A}">
                    <a16:rowId xmlns:a16="http://schemas.microsoft.com/office/drawing/2014/main" val="970531487"/>
                  </a:ext>
                </a:extLst>
              </a:tr>
              <a:tr h="367076">
                <a:tc>
                  <a:txBody>
                    <a:bodyPr/>
                    <a:lstStyle/>
                    <a:p>
                      <a:pPr>
                        <a:lnSpc>
                          <a:spcPts val="1600"/>
                        </a:lnSpc>
                      </a:pPr>
                      <a:r>
                        <a:rPr lang="en-US" sz="1400" dirty="0">
                          <a:latin typeface="Arial" panose="020B0604020202020204" pitchFamily="34" charset="0"/>
                          <a:cs typeface="Arial" panose="020B0604020202020204" pitchFamily="34" charset="0"/>
                        </a:rPr>
                        <a:t>Utah</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130.40</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42,043</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74.1</a:t>
                      </a:r>
                    </a:p>
                  </a:txBody>
                  <a:tcPr anchor="b"/>
                </a:tc>
                <a:extLst>
                  <a:ext uri="{0D108BD9-81ED-4DB2-BD59-A6C34878D82A}">
                    <a16:rowId xmlns:a16="http://schemas.microsoft.com/office/drawing/2014/main" val="115341084"/>
                  </a:ext>
                </a:extLst>
              </a:tr>
            </a:tbl>
          </a:graphicData>
        </a:graphic>
      </p:graphicFrame>
    </p:spTree>
    <p:extLst>
      <p:ext uri="{BB962C8B-B14F-4D97-AF65-F5344CB8AC3E}">
        <p14:creationId xmlns:p14="http://schemas.microsoft.com/office/powerpoint/2010/main" val="1876394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6" name="Content Placeholder 12"/>
          <p:cNvSpPr>
            <a:spLocks noGrp="1"/>
          </p:cNvSpPr>
          <p:nvPr>
            <p:ph idx="1"/>
          </p:nvPr>
        </p:nvSpPr>
        <p:spPr/>
        <p:txBody>
          <a:bodyPr/>
          <a:lstStyle/>
          <a:p>
            <a:pPr marL="461963" indent="-446088">
              <a:spcBef>
                <a:spcPts val="432"/>
              </a:spcBef>
              <a:buNone/>
            </a:pPr>
            <a:r>
              <a:rPr lang="en-US" altLang="en-US" sz="2000" dirty="0">
                <a:latin typeface="Arial" charset="0"/>
                <a:ea typeface="ＭＳ Ｐゴシック" charset="-128"/>
                <a:cs typeface="Helvetica" charset="0"/>
              </a:rPr>
              <a:t>E.	</a:t>
            </a:r>
            <a:r>
              <a:rPr lang="en-US" altLang="en-US" sz="2000" u="sng" dirty="0">
                <a:latin typeface="Arial" charset="0"/>
                <a:ea typeface="ＭＳ Ｐゴシック" charset="-128"/>
                <a:cs typeface="Helvetica" charset="0"/>
              </a:rPr>
              <a:t>In Illinois, state and local debt to GDP is less favorable in comparison to other states in addressing the public pension underfunding problem</a:t>
            </a:r>
            <a:r>
              <a:rPr lang="en-US" altLang="en-US" sz="2000" dirty="0">
                <a:latin typeface="Arial" charset="0"/>
                <a:ea typeface="ＭＳ Ｐゴシック" charset="-128"/>
                <a:cs typeface="Helvetica" charset="0"/>
              </a:rPr>
              <a:t>:</a:t>
            </a:r>
          </a:p>
          <a:p>
            <a:pPr marL="917575" lvl="1" indent="-446088">
              <a:spcBef>
                <a:spcPts val="432"/>
              </a:spcBef>
              <a:buNone/>
            </a:pPr>
            <a:r>
              <a:rPr lang="en-US" altLang="en-US" sz="1800" dirty="0">
                <a:latin typeface="Arial" charset="0"/>
                <a:ea typeface="ＭＳ Ｐゴシック" charset="-128"/>
                <a:cs typeface="Helvetica" charset="0"/>
              </a:rPr>
              <a:t>1.	For 2018, Illinois state and local debt as a percentage of GDP is 18.77% which is second highest in the Midwest and greater than the U.S.A. average of 15.57%.</a:t>
            </a:r>
          </a:p>
          <a:p>
            <a:pPr marL="917575" lvl="1" indent="-446088">
              <a:spcBef>
                <a:spcPts val="432"/>
              </a:spcBef>
              <a:buNone/>
            </a:pPr>
            <a:r>
              <a:rPr lang="en-US" altLang="en-US" sz="1800" dirty="0">
                <a:latin typeface="Arial" charset="0"/>
                <a:ea typeface="ＭＳ Ｐゴシック" charset="-128"/>
                <a:cs typeface="Helvetica" charset="0"/>
              </a:rPr>
              <a:t>2.	Among the largest states only New York with 22.06% had a larger state and local debt as a percentage of GDP for 2018 – California was 14.96%, Texas was 17.82%, Pennsylvania was 16.56% and New Jersey was 16.57%.</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93</a:t>
            </a:fld>
            <a:endParaRPr lang="en-US" altLang="en-US" sz="1000" dirty="0">
              <a:solidFill>
                <a:srgbClr val="FFFFFF"/>
              </a:solidFill>
            </a:endParaRPr>
          </a:p>
        </p:txBody>
      </p:sp>
    </p:spTree>
    <p:extLst>
      <p:ext uri="{BB962C8B-B14F-4D97-AF65-F5344CB8AC3E}">
        <p14:creationId xmlns:p14="http://schemas.microsoft.com/office/powerpoint/2010/main" val="16414918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94</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4DE3AB51-0C0E-7D48-9E88-15123ACE1573}"/>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State and Local Debt</a:t>
            </a:r>
            <a:br>
              <a:rPr lang="en-US" altLang="en-US" sz="1400" b="1" dirty="0">
                <a:latin typeface="Arial" charset="0"/>
                <a:ea typeface="ＭＳ Ｐゴシック" charset="-128"/>
                <a:cs typeface="Helvetica" charset="0"/>
              </a:rPr>
            </a:br>
            <a:r>
              <a:rPr lang="en-US" altLang="en-US" sz="1400" b="1" dirty="0">
                <a:latin typeface="Arial" charset="0"/>
                <a:ea typeface="ＭＳ Ｐゴシック" charset="-128"/>
                <a:cs typeface="Helvetica" charset="0"/>
              </a:rPr>
              <a:t>as % of GDP for Midwest States (Estimate for 2018)</a:t>
            </a:r>
            <a:endParaRPr lang="en-US" altLang="en-US" sz="1400" baseline="300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600"/>
              </a:spcBef>
              <a:buNone/>
            </a:pPr>
            <a:r>
              <a:rPr lang="en-US" altLang="en-US" sz="1000" dirty="0">
                <a:latin typeface="Arial" charset="0"/>
                <a:ea typeface="ＭＳ Ｐゴシック" charset="-128"/>
                <a:cs typeface="Helvetica" charset="0"/>
              </a:rPr>
              <a:t>Source: U.S.GovernmentSpending.com</a:t>
            </a:r>
          </a:p>
        </p:txBody>
      </p:sp>
      <p:graphicFrame>
        <p:nvGraphicFramePr>
          <p:cNvPr id="5" name="Table 4">
            <a:extLst>
              <a:ext uri="{FF2B5EF4-FFF2-40B4-BE49-F238E27FC236}">
                <a16:creationId xmlns:a16="http://schemas.microsoft.com/office/drawing/2014/main" id="{D2C929C7-CAEA-B540-9C17-C9227288C6B8}"/>
              </a:ext>
            </a:extLst>
          </p:cNvPr>
          <p:cNvGraphicFramePr>
            <a:graphicFrameLocks noGrp="1"/>
          </p:cNvGraphicFramePr>
          <p:nvPr>
            <p:extLst>
              <p:ext uri="{D42A27DB-BD31-4B8C-83A1-F6EECF244321}">
                <p14:modId xmlns:p14="http://schemas.microsoft.com/office/powerpoint/2010/main" val="3775444895"/>
              </p:ext>
            </p:extLst>
          </p:nvPr>
        </p:nvGraphicFramePr>
        <p:xfrm>
          <a:off x="1752600" y="2209800"/>
          <a:ext cx="5638800" cy="3566160"/>
        </p:xfrm>
        <a:graphic>
          <a:graphicData uri="http://schemas.openxmlformats.org/drawingml/2006/table">
            <a:tbl>
              <a:tblPr firstRow="1" bandRow="1">
                <a:tableStyleId>{5940675A-B579-460E-94D1-54222C63F5DA}</a:tableStyleId>
              </a:tblPr>
              <a:tblGrid>
                <a:gridCol w="2370667">
                  <a:extLst>
                    <a:ext uri="{9D8B030D-6E8A-4147-A177-3AD203B41FA5}">
                      <a16:colId xmlns:a16="http://schemas.microsoft.com/office/drawing/2014/main" val="1777687386"/>
                    </a:ext>
                  </a:extLst>
                </a:gridCol>
                <a:gridCol w="1744133">
                  <a:extLst>
                    <a:ext uri="{9D8B030D-6E8A-4147-A177-3AD203B41FA5}">
                      <a16:colId xmlns:a16="http://schemas.microsoft.com/office/drawing/2014/main" val="502152959"/>
                    </a:ext>
                  </a:extLst>
                </a:gridCol>
                <a:gridCol w="1524000">
                  <a:extLst>
                    <a:ext uri="{9D8B030D-6E8A-4147-A177-3AD203B41FA5}">
                      <a16:colId xmlns:a16="http://schemas.microsoft.com/office/drawing/2014/main" val="4031727419"/>
                    </a:ext>
                  </a:extLst>
                </a:gridCol>
              </a:tblGrid>
              <a:tr h="338667">
                <a:tc>
                  <a:txBody>
                    <a:bodyPr/>
                    <a:lstStyle/>
                    <a:p>
                      <a:pPr algn="l">
                        <a:lnSpc>
                          <a:spcPts val="1200"/>
                        </a:lnSpc>
                      </a:pPr>
                      <a:endParaRPr lang="en-US" sz="10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State and Local Debt</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as % of GDP</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Rank by Lowest %</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of GDP of Debt</a:t>
                      </a:r>
                    </a:p>
                  </a:txBody>
                  <a:tcPr anchor="b">
                    <a:solidFill>
                      <a:schemeClr val="bg1">
                        <a:lumMod val="85000"/>
                      </a:schemeClr>
                    </a:solidFill>
                  </a:tcPr>
                </a:tc>
                <a:extLst>
                  <a:ext uri="{0D108BD9-81ED-4DB2-BD59-A6C34878D82A}">
                    <a16:rowId xmlns:a16="http://schemas.microsoft.com/office/drawing/2014/main" val="1757445759"/>
                  </a:ext>
                </a:extLst>
              </a:tr>
              <a:tr h="208410">
                <a:tc>
                  <a:txBody>
                    <a:bodyPr/>
                    <a:lstStyle/>
                    <a:p>
                      <a:r>
                        <a:rPr lang="en-US" sz="1000" dirty="0">
                          <a:latin typeface="Arial" panose="020B0604020202020204" pitchFamily="34" charset="0"/>
                          <a:cs typeface="Arial" panose="020B0604020202020204" pitchFamily="34" charset="0"/>
                        </a:rPr>
                        <a:t>All States Combined U.S.A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15.57</a:t>
                      </a:r>
                    </a:p>
                  </a:txBody>
                  <a:tcPr anchor="b"/>
                </a:tc>
                <a:tc>
                  <a:txBody>
                    <a:bodyPr/>
                    <a:lstStyle/>
                    <a:p>
                      <a:pPr algn="ctr">
                        <a:lnSpc>
                          <a:spcPts val="1200"/>
                        </a:lnSpc>
                      </a:pPr>
                      <a:endParaRPr lang="en-US" sz="1000"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871993791"/>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Illinois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18.77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11</a:t>
                      </a:r>
                    </a:p>
                  </a:txBody>
                  <a:tcPr anchor="b"/>
                </a:tc>
                <a:extLst>
                  <a:ext uri="{0D108BD9-81ED-4DB2-BD59-A6C34878D82A}">
                    <a16:rowId xmlns:a16="http://schemas.microsoft.com/office/drawing/2014/main" val="30437737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Indiana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14.04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a:t>
                      </a:r>
                    </a:p>
                  </a:txBody>
                  <a:tcPr anchor="b"/>
                </a:tc>
                <a:extLst>
                  <a:ext uri="{0D108BD9-81ED-4DB2-BD59-A6C34878D82A}">
                    <a16:rowId xmlns:a16="http://schemas.microsoft.com/office/drawing/2014/main" val="42499986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Iowa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9.15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a:t>
                      </a:r>
                    </a:p>
                  </a:txBody>
                  <a:tcPr anchor="b"/>
                </a:tc>
                <a:extLst>
                  <a:ext uri="{0D108BD9-81ED-4DB2-BD59-A6C34878D82A}">
                    <a16:rowId xmlns:a16="http://schemas.microsoft.com/office/drawing/2014/main" val="253860964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Kansas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24.53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a:t>
                      </a:r>
                    </a:p>
                  </a:txBody>
                  <a:tcPr anchor="b"/>
                </a:tc>
                <a:extLst>
                  <a:ext uri="{0D108BD9-81ED-4DB2-BD59-A6C34878D82A}">
                    <a16:rowId xmlns:a16="http://schemas.microsoft.com/office/drawing/2014/main" val="97053148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Michigan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15.25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a:t>
                      </a:r>
                    </a:p>
                  </a:txBody>
                  <a:tcPr anchor="b"/>
                </a:tc>
                <a:extLst>
                  <a:ext uri="{0D108BD9-81ED-4DB2-BD59-A6C34878D82A}">
                    <a16:rowId xmlns:a16="http://schemas.microsoft.com/office/drawing/2014/main" val="2366901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Minnesota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13.28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4</a:t>
                      </a:r>
                    </a:p>
                  </a:txBody>
                  <a:tcPr anchor="b"/>
                </a:tc>
                <a:extLst>
                  <a:ext uri="{0D108BD9-81ED-4DB2-BD59-A6C34878D82A}">
                    <a16:rowId xmlns:a16="http://schemas.microsoft.com/office/drawing/2014/main" val="1504786062"/>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Missouri</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14.19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6</a:t>
                      </a:r>
                    </a:p>
                  </a:txBody>
                  <a:tcPr anchor="b"/>
                </a:tc>
                <a:extLst>
                  <a:ext uri="{0D108BD9-81ED-4DB2-BD59-A6C34878D82A}">
                    <a16:rowId xmlns:a16="http://schemas.microsoft.com/office/drawing/2014/main" val="11534108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Nebraska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15.38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9</a:t>
                      </a:r>
                    </a:p>
                  </a:txBody>
                  <a:tcPr anchor="b"/>
                </a:tc>
                <a:extLst>
                  <a:ext uri="{0D108BD9-81ED-4DB2-BD59-A6C34878D82A}">
                    <a16:rowId xmlns:a16="http://schemas.microsoft.com/office/drawing/2014/main" val="175640229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North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15.66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10</a:t>
                      </a:r>
                    </a:p>
                  </a:txBody>
                  <a:tcPr anchor="b"/>
                </a:tc>
                <a:extLst>
                  <a:ext uri="{0D108BD9-81ED-4DB2-BD59-A6C34878D82A}">
                    <a16:rowId xmlns:a16="http://schemas.microsoft.com/office/drawing/2014/main" val="28420194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Ohio</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12.99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3</a:t>
                      </a:r>
                    </a:p>
                  </a:txBody>
                  <a:tcPr anchor="b"/>
                </a:tc>
                <a:extLst>
                  <a:ext uri="{0D108BD9-81ED-4DB2-BD59-A6C34878D82A}">
                    <a16:rowId xmlns:a16="http://schemas.microsoft.com/office/drawing/2014/main" val="21891642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South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12.09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2</a:t>
                      </a:r>
                    </a:p>
                  </a:txBody>
                  <a:tcPr anchor="b"/>
                </a:tc>
                <a:extLst>
                  <a:ext uri="{0D108BD9-81ED-4DB2-BD59-A6C34878D82A}">
                    <a16:rowId xmlns:a16="http://schemas.microsoft.com/office/drawing/2014/main" val="3157492627"/>
                  </a:ext>
                </a:extLst>
              </a:tr>
              <a:tr h="208410">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Wisconsin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14.84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7</a:t>
                      </a:r>
                    </a:p>
                  </a:txBody>
                  <a:tcPr anchor="b"/>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20308863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95</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876AE8B3-FDED-D043-9220-CC0AE4B8ED81}"/>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600" b="1" dirty="0">
                <a:latin typeface="Arial" charset="0"/>
                <a:ea typeface="ＭＳ Ｐゴシック" charset="-128"/>
                <a:cs typeface="Helvetica" charset="0"/>
              </a:rPr>
              <a:t>Comparable Non-Midwest States</a:t>
            </a:r>
            <a:br>
              <a:rPr lang="en-US" altLang="en-US" sz="1600" b="1" dirty="0">
                <a:latin typeface="Arial" charset="0"/>
                <a:ea typeface="ＭＳ Ｐゴシック" charset="-128"/>
                <a:cs typeface="Helvetica" charset="0"/>
              </a:rPr>
            </a:br>
            <a:r>
              <a:rPr lang="en-US" altLang="en-US" sz="1600" b="1" dirty="0">
                <a:latin typeface="Arial" charset="0"/>
                <a:ea typeface="ＭＳ Ｐゴシック" charset="-128"/>
                <a:cs typeface="Helvetica" charset="0"/>
              </a:rPr>
              <a:t>State and Local Debt as % of GDP (Estimate for 2018)</a:t>
            </a: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0"/>
              </a:spcBef>
              <a:buNone/>
            </a:pPr>
            <a:r>
              <a:rPr lang="en-US" altLang="en-US" sz="1000" dirty="0">
                <a:latin typeface="Arial" charset="0"/>
                <a:ea typeface="ＭＳ Ｐゴシック" charset="-128"/>
                <a:cs typeface="Helvetica" charset="0"/>
              </a:rPr>
              <a:t>Source: U.S.GovernmentSpending.com</a:t>
            </a:r>
          </a:p>
        </p:txBody>
      </p:sp>
      <p:graphicFrame>
        <p:nvGraphicFramePr>
          <p:cNvPr id="5" name="Table 4">
            <a:extLst>
              <a:ext uri="{FF2B5EF4-FFF2-40B4-BE49-F238E27FC236}">
                <a16:creationId xmlns:a16="http://schemas.microsoft.com/office/drawing/2014/main" id="{B667DEA9-02C5-F943-A3E7-EB5A9DBFE621}"/>
              </a:ext>
            </a:extLst>
          </p:cNvPr>
          <p:cNvGraphicFramePr>
            <a:graphicFrameLocks noGrp="1"/>
          </p:cNvGraphicFramePr>
          <p:nvPr>
            <p:extLst>
              <p:ext uri="{D42A27DB-BD31-4B8C-83A1-F6EECF244321}">
                <p14:modId xmlns:p14="http://schemas.microsoft.com/office/powerpoint/2010/main" val="3988804215"/>
              </p:ext>
            </p:extLst>
          </p:nvPr>
        </p:nvGraphicFramePr>
        <p:xfrm>
          <a:off x="2244344" y="2438400"/>
          <a:ext cx="4655312" cy="2960916"/>
        </p:xfrm>
        <a:graphic>
          <a:graphicData uri="http://schemas.openxmlformats.org/drawingml/2006/table">
            <a:tbl>
              <a:tblPr firstRow="1" bandRow="1">
                <a:tableStyleId>{5940675A-B579-460E-94D1-54222C63F5DA}</a:tableStyleId>
              </a:tblPr>
              <a:tblGrid>
                <a:gridCol w="2476500">
                  <a:extLst>
                    <a:ext uri="{9D8B030D-6E8A-4147-A177-3AD203B41FA5}">
                      <a16:colId xmlns:a16="http://schemas.microsoft.com/office/drawing/2014/main" val="1777687386"/>
                    </a:ext>
                  </a:extLst>
                </a:gridCol>
                <a:gridCol w="2178812">
                  <a:extLst>
                    <a:ext uri="{9D8B030D-6E8A-4147-A177-3AD203B41FA5}">
                      <a16:colId xmlns:a16="http://schemas.microsoft.com/office/drawing/2014/main" val="502152959"/>
                    </a:ext>
                  </a:extLst>
                </a:gridCol>
              </a:tblGrid>
              <a:tr h="751114">
                <a:tc>
                  <a:txBody>
                    <a:bodyPr/>
                    <a:lstStyle/>
                    <a:p>
                      <a:pPr algn="l">
                        <a:lnSpc>
                          <a:spcPts val="1600"/>
                        </a:lnSpc>
                      </a:pPr>
                      <a:endParaRPr lang="en-US" sz="14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State and Local Debt</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as of % of GDP</a:t>
                      </a:r>
                    </a:p>
                  </a:txBody>
                  <a:tcPr anchor="b">
                    <a:solidFill>
                      <a:schemeClr val="bg1">
                        <a:lumMod val="85000"/>
                      </a:schemeClr>
                    </a:solidFill>
                  </a:tcPr>
                </a:tc>
                <a:extLst>
                  <a:ext uri="{0D108BD9-81ED-4DB2-BD59-A6C34878D82A}">
                    <a16:rowId xmlns:a16="http://schemas.microsoft.com/office/drawing/2014/main" val="1757445759"/>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California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14.96</a:t>
                      </a:r>
                    </a:p>
                  </a:txBody>
                  <a:tcPr anchor="b"/>
                </a:tc>
                <a:extLst>
                  <a:ext uri="{0D108BD9-81ED-4DB2-BD59-A6C34878D82A}">
                    <a16:rowId xmlns:a16="http://schemas.microsoft.com/office/drawing/2014/main" val="3871993791"/>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Connecticut</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18.79</a:t>
                      </a:r>
                    </a:p>
                  </a:txBody>
                  <a:tcPr anchor="b"/>
                </a:tc>
                <a:extLst>
                  <a:ext uri="{0D108BD9-81ED-4DB2-BD59-A6C34878D82A}">
                    <a16:rowId xmlns:a16="http://schemas.microsoft.com/office/drawing/2014/main" val="304377374"/>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New York</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22.06</a:t>
                      </a:r>
                    </a:p>
                  </a:txBody>
                  <a:tcPr anchor="b"/>
                </a:tc>
                <a:extLst>
                  <a:ext uri="{0D108BD9-81ED-4DB2-BD59-A6C34878D82A}">
                    <a16:rowId xmlns:a16="http://schemas.microsoft.com/office/drawing/2014/main" val="4249998640"/>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Texas</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17.82</a:t>
                      </a:r>
                    </a:p>
                  </a:txBody>
                  <a:tcPr anchor="b"/>
                </a:tc>
                <a:extLst>
                  <a:ext uri="{0D108BD9-81ED-4DB2-BD59-A6C34878D82A}">
                    <a16:rowId xmlns:a16="http://schemas.microsoft.com/office/drawing/2014/main" val="2538609647"/>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Pennsylvania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16.56</a:t>
                      </a:r>
                    </a:p>
                  </a:txBody>
                  <a:tcPr anchor="b"/>
                </a:tc>
                <a:extLst>
                  <a:ext uri="{0D108BD9-81ED-4DB2-BD59-A6C34878D82A}">
                    <a16:rowId xmlns:a16="http://schemas.microsoft.com/office/drawing/2014/main" val="970531487"/>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Utah</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10.08</a:t>
                      </a:r>
                    </a:p>
                  </a:txBody>
                  <a:tcPr anchor="b"/>
                </a:tc>
                <a:extLst>
                  <a:ext uri="{0D108BD9-81ED-4DB2-BD59-A6C34878D82A}">
                    <a16:rowId xmlns:a16="http://schemas.microsoft.com/office/drawing/2014/main" val="236690164"/>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New Jersey</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16.57</a:t>
                      </a:r>
                    </a:p>
                  </a:txBody>
                  <a:tcPr anchor="b"/>
                </a:tc>
                <a:extLst>
                  <a:ext uri="{0D108BD9-81ED-4DB2-BD59-A6C34878D82A}">
                    <a16:rowId xmlns:a16="http://schemas.microsoft.com/office/drawing/2014/main" val="115341084"/>
                  </a:ext>
                </a:extLst>
              </a:tr>
            </a:tbl>
          </a:graphicData>
        </a:graphic>
      </p:graphicFrame>
    </p:spTree>
    <p:extLst>
      <p:ext uri="{BB962C8B-B14F-4D97-AF65-F5344CB8AC3E}">
        <p14:creationId xmlns:p14="http://schemas.microsoft.com/office/powerpoint/2010/main" val="36103870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6" name="Content Placeholder 12"/>
          <p:cNvSpPr>
            <a:spLocks noGrp="1"/>
          </p:cNvSpPr>
          <p:nvPr>
            <p:ph idx="1"/>
          </p:nvPr>
        </p:nvSpPr>
        <p:spPr/>
        <p:txBody>
          <a:bodyPr/>
          <a:lstStyle/>
          <a:p>
            <a:pPr marL="461963" indent="-446088">
              <a:spcBef>
                <a:spcPts val="432"/>
              </a:spcBef>
              <a:buNone/>
            </a:pPr>
            <a:r>
              <a:rPr lang="en-US" altLang="en-US" sz="2000" dirty="0">
                <a:latin typeface="Arial" charset="0"/>
                <a:ea typeface="ＭＳ Ｐゴシック" charset="-128"/>
                <a:cs typeface="Helvetica" charset="0"/>
              </a:rPr>
              <a:t>F.	</a:t>
            </a:r>
            <a:r>
              <a:rPr lang="en-US" altLang="en-US" sz="2000" u="sng" dirty="0">
                <a:latin typeface="Arial" charset="0"/>
                <a:ea typeface="ＭＳ Ｐゴシック" charset="-128"/>
                <a:cs typeface="Helvetica" charset="0"/>
              </a:rPr>
              <a:t>How does Illinois pension underfunding match up with other states</a:t>
            </a:r>
            <a:r>
              <a:rPr lang="en-US" altLang="en-US" sz="2000" dirty="0">
                <a:latin typeface="Arial" charset="0"/>
                <a:ea typeface="ＭＳ Ｐゴシック" charset="-128"/>
                <a:cs typeface="Helvetica" charset="0"/>
              </a:rPr>
              <a:t>?</a:t>
            </a:r>
          </a:p>
          <a:p>
            <a:pPr marL="917575" lvl="1" indent="-446088">
              <a:spcBef>
                <a:spcPts val="432"/>
              </a:spcBef>
              <a:buNone/>
            </a:pPr>
            <a:r>
              <a:rPr lang="en-US" altLang="en-US" sz="1800" dirty="0">
                <a:latin typeface="Arial" charset="0"/>
                <a:ea typeface="ＭＳ Ｐゴシック" charset="-128"/>
                <a:cs typeface="Helvetica" charset="0"/>
              </a:rPr>
              <a:t>1.	Pew’s The State Pension Gap Report for 2016 ranks Illinois third in the nation in the total amount of state underfunded public pension liabilities at $141.169 billion. Only California at $168.243 billion and New Jersey at $168.243 billion were higher in the Pew Report for 2016.</a:t>
            </a:r>
          </a:p>
          <a:p>
            <a:pPr marL="917575" lvl="1" indent="-446088">
              <a:spcBef>
                <a:spcPts val="432"/>
              </a:spcBef>
              <a:buNone/>
            </a:pPr>
            <a:r>
              <a:rPr lang="en-US" altLang="en-US" sz="1800" dirty="0">
                <a:latin typeface="Arial" charset="0"/>
                <a:ea typeface="ＭＳ Ｐゴシック" charset="-128"/>
                <a:cs typeface="Helvetica" charset="0"/>
              </a:rPr>
              <a:t>2.	In the Pew Report for 2016, Illinois funding ratio was the lowest in the Midwest at 36% and is one of the lowest of the states in the U.S.A. with the U.S.A. state average funding ratio of 66%. California had a funding ratio for 2016 of 69% and New Jersey had a funding ratio of 31%.</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96</a:t>
            </a:fld>
            <a:endParaRPr lang="en-US" altLang="en-US" sz="1000" dirty="0">
              <a:solidFill>
                <a:srgbClr val="FFFFFF"/>
              </a:solidFill>
            </a:endParaRPr>
          </a:p>
        </p:txBody>
      </p:sp>
    </p:spTree>
    <p:extLst>
      <p:ext uri="{BB962C8B-B14F-4D97-AF65-F5344CB8AC3E}">
        <p14:creationId xmlns:p14="http://schemas.microsoft.com/office/powerpoint/2010/main" val="3816651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97</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8D907B30-D546-9E4B-B770-AC4CAD5F42BF}"/>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400" b="1" dirty="0">
                <a:latin typeface="Arial" charset="0"/>
                <a:ea typeface="ＭＳ Ｐゴシック" charset="-128"/>
                <a:cs typeface="Helvetica" charset="0"/>
              </a:rPr>
              <a:t>Unfunded Public Pension Liabilities and Funded Ratio – 2016</a:t>
            </a:r>
            <a:endParaRPr lang="en-US" altLang="en-US" sz="1400" baseline="300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300"/>
              </a:spcBef>
              <a:buNone/>
            </a:pPr>
            <a:r>
              <a:rPr lang="en-US" altLang="en-US" sz="1000" dirty="0">
                <a:latin typeface="Arial" charset="0"/>
                <a:ea typeface="ＭＳ Ｐゴシック" charset="-128"/>
                <a:cs typeface="Helvetica" charset="0"/>
              </a:rPr>
              <a:t>Source: Pew Charitable Trust © 2018 The State Pension Funding Gap: 2016</a:t>
            </a:r>
          </a:p>
        </p:txBody>
      </p:sp>
      <p:graphicFrame>
        <p:nvGraphicFramePr>
          <p:cNvPr id="5" name="Table 4">
            <a:extLst>
              <a:ext uri="{FF2B5EF4-FFF2-40B4-BE49-F238E27FC236}">
                <a16:creationId xmlns:a16="http://schemas.microsoft.com/office/drawing/2014/main" id="{9FFA5649-0026-8648-BB5F-2DFA44568105}"/>
              </a:ext>
            </a:extLst>
          </p:cNvPr>
          <p:cNvGraphicFramePr>
            <a:graphicFrameLocks noGrp="1"/>
          </p:cNvGraphicFramePr>
          <p:nvPr>
            <p:extLst>
              <p:ext uri="{D42A27DB-BD31-4B8C-83A1-F6EECF244321}">
                <p14:modId xmlns:p14="http://schemas.microsoft.com/office/powerpoint/2010/main" val="3926017314"/>
              </p:ext>
            </p:extLst>
          </p:nvPr>
        </p:nvGraphicFramePr>
        <p:xfrm>
          <a:off x="800100" y="2003901"/>
          <a:ext cx="7543800" cy="3718560"/>
        </p:xfrm>
        <a:graphic>
          <a:graphicData uri="http://schemas.openxmlformats.org/drawingml/2006/table">
            <a:tbl>
              <a:tblPr firstRow="1" bandRow="1">
                <a:tableStyleId>{5940675A-B579-460E-94D1-54222C63F5DA}</a:tableStyleId>
              </a:tblPr>
              <a:tblGrid>
                <a:gridCol w="1638300">
                  <a:extLst>
                    <a:ext uri="{9D8B030D-6E8A-4147-A177-3AD203B41FA5}">
                      <a16:colId xmlns:a16="http://schemas.microsoft.com/office/drawing/2014/main" val="1777687386"/>
                    </a:ext>
                  </a:extLst>
                </a:gridCol>
                <a:gridCol w="1562100">
                  <a:extLst>
                    <a:ext uri="{9D8B030D-6E8A-4147-A177-3AD203B41FA5}">
                      <a16:colId xmlns:a16="http://schemas.microsoft.com/office/drawing/2014/main" val="502152959"/>
                    </a:ext>
                  </a:extLst>
                </a:gridCol>
                <a:gridCol w="1447800">
                  <a:extLst>
                    <a:ext uri="{9D8B030D-6E8A-4147-A177-3AD203B41FA5}">
                      <a16:colId xmlns:a16="http://schemas.microsoft.com/office/drawing/2014/main" val="4031727419"/>
                    </a:ext>
                  </a:extLst>
                </a:gridCol>
                <a:gridCol w="1524000">
                  <a:extLst>
                    <a:ext uri="{9D8B030D-6E8A-4147-A177-3AD203B41FA5}">
                      <a16:colId xmlns:a16="http://schemas.microsoft.com/office/drawing/2014/main" val="777321015"/>
                    </a:ext>
                  </a:extLst>
                </a:gridCol>
                <a:gridCol w="1371600">
                  <a:extLst>
                    <a:ext uri="{9D8B030D-6E8A-4147-A177-3AD203B41FA5}">
                      <a16:colId xmlns:a16="http://schemas.microsoft.com/office/drawing/2014/main" val="1652902031"/>
                    </a:ext>
                  </a:extLst>
                </a:gridCol>
              </a:tblGrid>
              <a:tr h="338667">
                <a:tc>
                  <a:txBody>
                    <a:bodyPr/>
                    <a:lstStyle/>
                    <a:p>
                      <a:pPr algn="l">
                        <a:lnSpc>
                          <a:spcPts val="1200"/>
                        </a:lnSpc>
                      </a:pPr>
                      <a:endParaRPr lang="en-US" sz="10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Public</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Net Pension Liability</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(Assets – Liabilities)</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Rank Highest Liabilities Unfunded</a:t>
                      </a: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Rank of Highest</a:t>
                      </a:r>
                      <a:br>
                        <a:rPr lang="en-US" sz="1000" b="1" cap="small" baseline="0" dirty="0">
                          <a:latin typeface="Arial" panose="020B0604020202020204" pitchFamily="34" charset="0"/>
                          <a:cs typeface="Arial" panose="020B0604020202020204" pitchFamily="34" charset="0"/>
                        </a:rPr>
                      </a:br>
                      <a:r>
                        <a:rPr lang="en-US" sz="1000" b="1" cap="small" baseline="0" dirty="0">
                          <a:latin typeface="Arial" panose="020B0604020202020204" pitchFamily="34" charset="0"/>
                          <a:cs typeface="Arial" panose="020B0604020202020204" pitchFamily="34" charset="0"/>
                        </a:rPr>
                        <a:t>% Funded</a:t>
                      </a:r>
                      <a:endParaRPr lang="en-US" sz="1000" b="1" cap="small" baseline="3000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200"/>
                        </a:lnSpc>
                      </a:pPr>
                      <a:r>
                        <a:rPr lang="en-US" sz="1000" b="1" cap="small" baseline="0" dirty="0">
                          <a:latin typeface="Arial" panose="020B0604020202020204" pitchFamily="34" charset="0"/>
                          <a:cs typeface="Arial" panose="020B0604020202020204" pitchFamily="34" charset="0"/>
                        </a:rPr>
                        <a:t>Funded Ratio %</a:t>
                      </a:r>
                    </a:p>
                  </a:txBody>
                  <a:tcPr anchor="b">
                    <a:solidFill>
                      <a:schemeClr val="bg1">
                        <a:lumMod val="85000"/>
                      </a:schemeClr>
                    </a:solidFill>
                  </a:tcPr>
                </a:tc>
                <a:extLst>
                  <a:ext uri="{0D108BD9-81ED-4DB2-BD59-A6C34878D82A}">
                    <a16:rowId xmlns:a16="http://schemas.microsoft.com/office/drawing/2014/main" val="1757445759"/>
                  </a:ext>
                </a:extLst>
              </a:tr>
              <a:tr h="208410">
                <a:tc>
                  <a:txBody>
                    <a:bodyPr/>
                    <a:lstStyle/>
                    <a:p>
                      <a:r>
                        <a:rPr lang="en-US" sz="1000" dirty="0">
                          <a:latin typeface="Arial" panose="020B0604020202020204" pitchFamily="34" charset="0"/>
                          <a:cs typeface="Arial" panose="020B0604020202020204" pitchFamily="34" charset="0"/>
                        </a:rPr>
                        <a:t>U.S.A Total</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1,353,892</a:t>
                      </a:r>
                    </a:p>
                  </a:txBody>
                  <a:tcPr anchor="b"/>
                </a:tc>
                <a:tc>
                  <a:txBody>
                    <a:bodyPr/>
                    <a:lstStyle/>
                    <a:p>
                      <a:pPr algn="ctr" defTabSz="457200">
                        <a:lnSpc>
                          <a:spcPts val="1200"/>
                        </a:lnSpc>
                        <a:tabLst/>
                      </a:pPr>
                      <a:endParaRPr lang="en-US" sz="1000" dirty="0">
                        <a:latin typeface="Arial" panose="020B0604020202020204" pitchFamily="34" charset="0"/>
                        <a:cs typeface="Arial" panose="020B0604020202020204" pitchFamily="34" charset="0"/>
                      </a:endParaRPr>
                    </a:p>
                  </a:txBody>
                  <a:tcPr anchor="b"/>
                </a:tc>
                <a:tc>
                  <a:txBody>
                    <a:bodyPr/>
                    <a:lstStyle/>
                    <a:p>
                      <a:pPr algn="ctr">
                        <a:lnSpc>
                          <a:spcPts val="1200"/>
                        </a:lnSpc>
                      </a:pPr>
                      <a:endParaRPr lang="en-US" sz="1000" dirty="0">
                        <a:latin typeface="Arial" panose="020B0604020202020204" pitchFamily="34" charset="0"/>
                        <a:cs typeface="Arial" panose="020B0604020202020204" pitchFamily="34" charset="0"/>
                      </a:endParaRP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66</a:t>
                      </a:r>
                    </a:p>
                  </a:txBody>
                  <a:tcPr anchor="b"/>
                </a:tc>
                <a:extLst>
                  <a:ext uri="{0D108BD9-81ED-4DB2-BD59-A6C34878D82A}">
                    <a16:rowId xmlns:a16="http://schemas.microsoft.com/office/drawing/2014/main" val="3871993791"/>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Illinois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141,169</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  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36</a:t>
                      </a:r>
                    </a:p>
                  </a:txBody>
                  <a:tcPr anchor="b"/>
                </a:tc>
                <a:extLst>
                  <a:ext uri="{0D108BD9-81ED-4DB2-BD59-A6C34878D82A}">
                    <a16:rowId xmlns:a16="http://schemas.microsoft.com/office/drawing/2014/main" val="30437737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Indiana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17,743</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63</a:t>
                      </a:r>
                    </a:p>
                  </a:txBody>
                  <a:tcPr anchor="b"/>
                </a:tc>
                <a:extLst>
                  <a:ext uri="{0D108BD9-81ED-4DB2-BD59-A6C34878D82A}">
                    <a16:rowId xmlns:a16="http://schemas.microsoft.com/office/drawing/2014/main" val="42499986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Iowa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6,498</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82</a:t>
                      </a:r>
                    </a:p>
                  </a:txBody>
                  <a:tcPr anchor="b"/>
                </a:tc>
                <a:extLst>
                  <a:ext uri="{0D108BD9-81ED-4DB2-BD59-A6C34878D82A}">
                    <a16:rowId xmlns:a16="http://schemas.microsoft.com/office/drawing/2014/main" val="253860964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Kansas</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9,218</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65</a:t>
                      </a:r>
                    </a:p>
                  </a:txBody>
                  <a:tcPr anchor="b"/>
                </a:tc>
                <a:extLst>
                  <a:ext uri="{0D108BD9-81ED-4DB2-BD59-A6C34878D82A}">
                    <a16:rowId xmlns:a16="http://schemas.microsoft.com/office/drawing/2014/main" val="970531487"/>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Michigan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31,600</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4</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64</a:t>
                      </a:r>
                    </a:p>
                  </a:txBody>
                  <a:tcPr anchor="b"/>
                </a:tc>
                <a:extLst>
                  <a:ext uri="{0D108BD9-81ED-4DB2-BD59-A6C34878D82A}">
                    <a16:rowId xmlns:a16="http://schemas.microsoft.com/office/drawing/2014/main" val="2366901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Minnesota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50,909</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3</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11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53</a:t>
                      </a:r>
                    </a:p>
                  </a:txBody>
                  <a:tcPr anchor="b"/>
                </a:tc>
                <a:extLst>
                  <a:ext uri="{0D108BD9-81ED-4DB2-BD59-A6C34878D82A}">
                    <a16:rowId xmlns:a16="http://schemas.microsoft.com/office/drawing/2014/main" val="1504786062"/>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Missouri</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15,728</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77</a:t>
                      </a:r>
                    </a:p>
                  </a:txBody>
                  <a:tcPr anchor="b"/>
                </a:tc>
                <a:extLst>
                  <a:ext uri="{0D108BD9-81ED-4DB2-BD59-A6C34878D82A}">
                    <a16:rowId xmlns:a16="http://schemas.microsoft.com/office/drawing/2014/main" val="11534108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Nebraska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1,516</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10</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77</a:t>
                      </a:r>
                    </a:p>
                  </a:txBody>
                  <a:tcPr anchor="b"/>
                </a:tc>
                <a:extLst>
                  <a:ext uri="{0D108BD9-81ED-4DB2-BD59-A6C34878D82A}">
                    <a16:rowId xmlns:a16="http://schemas.microsoft.com/office/drawing/2014/main" val="175640229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North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2,434</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9</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7</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66</a:t>
                      </a:r>
                    </a:p>
                  </a:txBody>
                  <a:tcPr anchor="b"/>
                </a:tc>
                <a:extLst>
                  <a:ext uri="{0D108BD9-81ED-4DB2-BD59-A6C34878D82A}">
                    <a16:rowId xmlns:a16="http://schemas.microsoft.com/office/drawing/2014/main" val="2842019464"/>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Ohio</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56,541</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  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6</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72</a:t>
                      </a:r>
                    </a:p>
                  </a:txBody>
                  <a:tcPr anchor="b"/>
                </a:tc>
                <a:extLst>
                  <a:ext uri="{0D108BD9-81ED-4DB2-BD59-A6C34878D82A}">
                    <a16:rowId xmlns:a16="http://schemas.microsoft.com/office/drawing/2014/main" val="2189164240"/>
                  </a:ext>
                </a:extLst>
              </a:tr>
              <a:tr h="208410">
                <a:tc>
                  <a:txBody>
                    <a:bodyPr/>
                    <a:lstStyle/>
                    <a:p>
                      <a:pPr>
                        <a:lnSpc>
                          <a:spcPts val="1200"/>
                        </a:lnSpc>
                      </a:pPr>
                      <a:r>
                        <a:rPr lang="en-US" sz="1000" dirty="0">
                          <a:latin typeface="Arial" panose="020B0604020202020204" pitchFamily="34" charset="0"/>
                          <a:cs typeface="Arial" panose="020B0604020202020204" pitchFamily="34" charset="0"/>
                        </a:rPr>
                        <a:t>South Dakota</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338</a:t>
                      </a:r>
                    </a:p>
                  </a:txBody>
                  <a:tcPr anchor="b"/>
                </a:tc>
                <a:tc>
                  <a:txBody>
                    <a:bodyPr/>
                    <a:lstStyle/>
                    <a:p>
                      <a:pPr algn="ctr" defTabSz="457200">
                        <a:lnSpc>
                          <a:spcPts val="1200"/>
                        </a:lnSpc>
                        <a:tabLst/>
                      </a:pPr>
                      <a:r>
                        <a:rPr lang="en-US" sz="1000" dirty="0">
                          <a:latin typeface="Arial" panose="020B0604020202020204" pitchFamily="34" charset="0"/>
                          <a:cs typeface="Arial" panose="020B0604020202020204" pitchFamily="34" charset="0"/>
                        </a:rPr>
                        <a:t>12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2</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97</a:t>
                      </a:r>
                    </a:p>
                  </a:txBody>
                  <a:tcPr anchor="b"/>
                </a:tc>
                <a:extLst>
                  <a:ext uri="{0D108BD9-81ED-4DB2-BD59-A6C34878D82A}">
                    <a16:rowId xmlns:a16="http://schemas.microsoft.com/office/drawing/2014/main" val="3157492627"/>
                  </a:ext>
                </a:extLst>
              </a:tr>
              <a:tr h="208410">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Wisconsin</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853</a:t>
                      </a:r>
                    </a:p>
                  </a:txBody>
                  <a:tcPr anchor="b"/>
                </a:tc>
                <a:tc>
                  <a:txBody>
                    <a:bodyPr/>
                    <a:lstStyle/>
                    <a:p>
                      <a:pPr marL="0" indent="0" algn="ctr" defTabSz="457200">
                        <a:lnSpc>
                          <a:spcPts val="1200"/>
                        </a:lnSpc>
                        <a:tabLst/>
                      </a:pPr>
                      <a:r>
                        <a:rPr lang="en-US" sz="1000" dirty="0">
                          <a:latin typeface="Arial" panose="020B0604020202020204" pitchFamily="34" charset="0"/>
                          <a:cs typeface="Arial" panose="020B0604020202020204" pitchFamily="34" charset="0"/>
                        </a:rPr>
                        <a:t>11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  1</a:t>
                      </a:r>
                    </a:p>
                  </a:txBody>
                  <a:tcPr anchor="b"/>
                </a:tc>
                <a:tc>
                  <a:txBody>
                    <a:bodyPr/>
                    <a:lstStyle/>
                    <a:p>
                      <a:pPr algn="ctr">
                        <a:lnSpc>
                          <a:spcPts val="1200"/>
                        </a:lnSpc>
                      </a:pPr>
                      <a:r>
                        <a:rPr lang="en-US" sz="1000" dirty="0">
                          <a:latin typeface="Arial" panose="020B0604020202020204" pitchFamily="34" charset="0"/>
                          <a:cs typeface="Arial" panose="020B0604020202020204" pitchFamily="34" charset="0"/>
                        </a:rPr>
                        <a:t>99</a:t>
                      </a:r>
                    </a:p>
                  </a:txBody>
                  <a:tcPr anchor="b"/>
                </a:tc>
                <a:extLst>
                  <a:ext uri="{0D108BD9-81ED-4DB2-BD59-A6C34878D82A}">
                    <a16:rowId xmlns:a16="http://schemas.microsoft.com/office/drawing/2014/main" val="2832828363"/>
                  </a:ext>
                </a:extLst>
              </a:tr>
            </a:tbl>
          </a:graphicData>
        </a:graphic>
      </p:graphicFrame>
    </p:spTree>
    <p:extLst>
      <p:ext uri="{BB962C8B-B14F-4D97-AF65-F5344CB8AC3E}">
        <p14:creationId xmlns:p14="http://schemas.microsoft.com/office/powerpoint/2010/main" val="7132915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1"/>
          <p:cNvSpPr>
            <a:spLocks noGrp="1"/>
          </p:cNvSpPr>
          <p:nvPr>
            <p:ph type="title"/>
          </p:nvPr>
        </p:nvSpPr>
        <p:spPr/>
        <p:txBody>
          <a:bodyPr/>
          <a:lstStyle/>
          <a:p>
            <a:r>
              <a:rPr lang="en-US" altLang="en-US" dirty="0">
                <a:latin typeface="Arial" charset="0"/>
                <a:ea typeface="ＭＳ Ｐゴシック" charset="-128"/>
                <a:cs typeface="Helvetica" charset="0"/>
              </a:rPr>
              <a:t>Appendix</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98</a:t>
            </a:fld>
            <a:endParaRPr lang="en-US" altLang="en-US" sz="1000" dirty="0">
              <a:solidFill>
                <a:srgbClr val="FFFFFF"/>
              </a:solidFill>
            </a:endParaRPr>
          </a:p>
        </p:txBody>
      </p:sp>
      <p:sp>
        <p:nvSpPr>
          <p:cNvPr id="4" name="Content Placeholder 12">
            <a:extLst>
              <a:ext uri="{FF2B5EF4-FFF2-40B4-BE49-F238E27FC236}">
                <a16:creationId xmlns:a16="http://schemas.microsoft.com/office/drawing/2014/main" id="{80BF6040-BD15-7A4D-9039-D785FA4A67BD}"/>
              </a:ext>
            </a:extLst>
          </p:cNvPr>
          <p:cNvSpPr>
            <a:spLocks noGrp="1"/>
          </p:cNvSpPr>
          <p:nvPr>
            <p:ph idx="1"/>
          </p:nvPr>
        </p:nvSpPr>
        <p:spPr>
          <a:xfrm>
            <a:off x="457200" y="1600200"/>
            <a:ext cx="8229600" cy="4525963"/>
          </a:xfrm>
        </p:spPr>
        <p:txBody>
          <a:bodyPr/>
          <a:lstStyle/>
          <a:p>
            <a:pPr marL="0" indent="0" algn="ctr">
              <a:spcBef>
                <a:spcPts val="432"/>
              </a:spcBef>
              <a:buNone/>
            </a:pPr>
            <a:r>
              <a:rPr lang="en-US" altLang="en-US" sz="1600" b="1" dirty="0">
                <a:latin typeface="Arial" charset="0"/>
                <a:ea typeface="ＭＳ Ｐゴシック" charset="-128"/>
                <a:cs typeface="Helvetica" charset="0"/>
              </a:rPr>
              <a:t>Comparable Non-Midwest States</a:t>
            </a:r>
            <a:br>
              <a:rPr lang="en-US" altLang="en-US" sz="1600" b="1" dirty="0">
                <a:latin typeface="Arial" charset="0"/>
                <a:ea typeface="ＭＳ Ｐゴシック" charset="-128"/>
                <a:cs typeface="Helvetica" charset="0"/>
              </a:rPr>
            </a:br>
            <a:r>
              <a:rPr lang="en-US" altLang="en-US" sz="1600" b="1" dirty="0">
                <a:latin typeface="Arial" charset="0"/>
                <a:ea typeface="ＭＳ Ｐゴシック" charset="-128"/>
                <a:cs typeface="Helvetica" charset="0"/>
              </a:rPr>
              <a:t>Unfunded Public Pension Liabilities and Funded Ratio 2016</a:t>
            </a: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400" dirty="0">
              <a:latin typeface="Arial" charset="0"/>
              <a:ea typeface="ＭＳ Ｐゴシック" charset="-128"/>
              <a:cs typeface="Helvetica" charset="0"/>
            </a:endParaRPr>
          </a:p>
          <a:p>
            <a:pPr marL="9525" indent="-9525">
              <a:buNone/>
            </a:pPr>
            <a:endParaRPr lang="en-US" altLang="en-US" sz="1000" dirty="0">
              <a:latin typeface="Arial" charset="0"/>
              <a:ea typeface="ＭＳ Ｐゴシック" charset="-128"/>
              <a:cs typeface="Helvetica" charset="0"/>
            </a:endParaRPr>
          </a:p>
          <a:p>
            <a:pPr marL="9525" indent="-9525">
              <a:spcBef>
                <a:spcPts val="300"/>
              </a:spcBef>
              <a:buNone/>
            </a:pPr>
            <a:r>
              <a:rPr lang="en-US" altLang="en-US" sz="1000" dirty="0">
                <a:latin typeface="Arial" charset="0"/>
                <a:ea typeface="ＭＳ Ｐゴシック" charset="-128"/>
                <a:cs typeface="Helvetica" charset="0"/>
              </a:rPr>
              <a:t>Source: Pew Charitable Trust © 2018 The State Pension Funding Gap: 2016</a:t>
            </a:r>
          </a:p>
        </p:txBody>
      </p:sp>
      <p:graphicFrame>
        <p:nvGraphicFramePr>
          <p:cNvPr id="5" name="Table 4">
            <a:extLst>
              <a:ext uri="{FF2B5EF4-FFF2-40B4-BE49-F238E27FC236}">
                <a16:creationId xmlns:a16="http://schemas.microsoft.com/office/drawing/2014/main" id="{E6DEE97C-084E-E045-9A7C-4E4FE1BA5B6E}"/>
              </a:ext>
            </a:extLst>
          </p:cNvPr>
          <p:cNvGraphicFramePr>
            <a:graphicFrameLocks noGrp="1"/>
          </p:cNvGraphicFramePr>
          <p:nvPr>
            <p:extLst>
              <p:ext uri="{D42A27DB-BD31-4B8C-83A1-F6EECF244321}">
                <p14:modId xmlns:p14="http://schemas.microsoft.com/office/powerpoint/2010/main" val="104514459"/>
              </p:ext>
            </p:extLst>
          </p:nvPr>
        </p:nvGraphicFramePr>
        <p:xfrm>
          <a:off x="1562100" y="2382723"/>
          <a:ext cx="6019800" cy="2960916"/>
        </p:xfrm>
        <a:graphic>
          <a:graphicData uri="http://schemas.openxmlformats.org/drawingml/2006/table">
            <a:tbl>
              <a:tblPr firstRow="1" bandRow="1">
                <a:tableStyleId>{5940675A-B579-460E-94D1-54222C63F5DA}</a:tableStyleId>
              </a:tblPr>
              <a:tblGrid>
                <a:gridCol w="2086864">
                  <a:extLst>
                    <a:ext uri="{9D8B030D-6E8A-4147-A177-3AD203B41FA5}">
                      <a16:colId xmlns:a16="http://schemas.microsoft.com/office/drawing/2014/main" val="1777687386"/>
                    </a:ext>
                  </a:extLst>
                </a:gridCol>
                <a:gridCol w="2568448">
                  <a:extLst>
                    <a:ext uri="{9D8B030D-6E8A-4147-A177-3AD203B41FA5}">
                      <a16:colId xmlns:a16="http://schemas.microsoft.com/office/drawing/2014/main" val="502152959"/>
                    </a:ext>
                  </a:extLst>
                </a:gridCol>
                <a:gridCol w="1364488">
                  <a:extLst>
                    <a:ext uri="{9D8B030D-6E8A-4147-A177-3AD203B41FA5}">
                      <a16:colId xmlns:a16="http://schemas.microsoft.com/office/drawing/2014/main" val="777321015"/>
                    </a:ext>
                  </a:extLst>
                </a:gridCol>
              </a:tblGrid>
              <a:tr h="751114">
                <a:tc>
                  <a:txBody>
                    <a:bodyPr/>
                    <a:lstStyle/>
                    <a:p>
                      <a:pPr algn="l">
                        <a:lnSpc>
                          <a:spcPts val="1600"/>
                        </a:lnSpc>
                      </a:pPr>
                      <a:endParaRPr lang="en-US" sz="1400" b="1" cap="small" baseline="0" dirty="0">
                        <a:latin typeface="Arial" panose="020B0604020202020204" pitchFamily="34" charset="0"/>
                        <a:cs typeface="Arial" panose="020B0604020202020204" pitchFamily="34" charset="0"/>
                      </a:endParaRP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Net Public Pension Liability</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(Assets – Liabilities)</a:t>
                      </a:r>
                    </a:p>
                  </a:txBody>
                  <a:tcPr anchor="b">
                    <a:solidFill>
                      <a:schemeClr val="bg1">
                        <a:lumMod val="85000"/>
                      </a:schemeClr>
                    </a:solidFill>
                  </a:tcPr>
                </a:tc>
                <a:tc>
                  <a:txBody>
                    <a:bodyPr/>
                    <a:lstStyle/>
                    <a:p>
                      <a:pPr algn="ctr">
                        <a:lnSpc>
                          <a:spcPts val="1600"/>
                        </a:lnSpc>
                      </a:pPr>
                      <a:r>
                        <a:rPr lang="en-US" sz="1400" b="1" cap="small" baseline="0" dirty="0">
                          <a:latin typeface="Arial" panose="020B0604020202020204" pitchFamily="34" charset="0"/>
                          <a:cs typeface="Arial" panose="020B0604020202020204" pitchFamily="34" charset="0"/>
                        </a:rPr>
                        <a:t>Funding</a:t>
                      </a:r>
                      <a:br>
                        <a:rPr lang="en-US" sz="1400" b="1" cap="small" baseline="0" dirty="0">
                          <a:latin typeface="Arial" panose="020B0604020202020204" pitchFamily="34" charset="0"/>
                          <a:cs typeface="Arial" panose="020B0604020202020204" pitchFamily="34" charset="0"/>
                        </a:rPr>
                      </a:br>
                      <a:r>
                        <a:rPr lang="en-US" sz="1400" b="1" cap="small" baseline="0" dirty="0">
                          <a:latin typeface="Arial" panose="020B0604020202020204" pitchFamily="34" charset="0"/>
                          <a:cs typeface="Arial" panose="020B0604020202020204" pitchFamily="34" charset="0"/>
                        </a:rPr>
                        <a:t>Ratio</a:t>
                      </a:r>
                    </a:p>
                  </a:txBody>
                  <a:tcPr anchor="b">
                    <a:solidFill>
                      <a:schemeClr val="bg1">
                        <a:lumMod val="85000"/>
                      </a:schemeClr>
                    </a:solidFill>
                  </a:tcPr>
                </a:tc>
                <a:extLst>
                  <a:ext uri="{0D108BD9-81ED-4DB2-BD59-A6C34878D82A}">
                    <a16:rowId xmlns:a16="http://schemas.microsoft.com/office/drawing/2014/main" val="1757445759"/>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California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$168,016</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69%</a:t>
                      </a:r>
                    </a:p>
                  </a:txBody>
                  <a:tcPr anchor="b"/>
                </a:tc>
                <a:extLst>
                  <a:ext uri="{0D108BD9-81ED-4DB2-BD59-A6C34878D82A}">
                    <a16:rowId xmlns:a16="http://schemas.microsoft.com/office/drawing/2014/main" val="3871993791"/>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Connecticut</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$37,452</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41%</a:t>
                      </a:r>
                    </a:p>
                  </a:txBody>
                  <a:tcPr anchor="b"/>
                </a:tc>
                <a:extLst>
                  <a:ext uri="{0D108BD9-81ED-4DB2-BD59-A6C34878D82A}">
                    <a16:rowId xmlns:a16="http://schemas.microsoft.com/office/drawing/2014/main" val="304377374"/>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New York</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$19,011</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91%</a:t>
                      </a:r>
                    </a:p>
                  </a:txBody>
                  <a:tcPr anchor="b"/>
                </a:tc>
                <a:extLst>
                  <a:ext uri="{0D108BD9-81ED-4DB2-BD59-A6C34878D82A}">
                    <a16:rowId xmlns:a16="http://schemas.microsoft.com/office/drawing/2014/main" val="4249998640"/>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Texas</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$59,034</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73%</a:t>
                      </a:r>
                    </a:p>
                  </a:txBody>
                  <a:tcPr anchor="b"/>
                </a:tc>
                <a:extLst>
                  <a:ext uri="{0D108BD9-81ED-4DB2-BD59-A6C34878D82A}">
                    <a16:rowId xmlns:a16="http://schemas.microsoft.com/office/drawing/2014/main" val="2538609647"/>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Pennsylvania</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$68,817</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53%</a:t>
                      </a:r>
                    </a:p>
                  </a:txBody>
                  <a:tcPr anchor="b"/>
                </a:tc>
                <a:extLst>
                  <a:ext uri="{0D108BD9-81ED-4DB2-BD59-A6C34878D82A}">
                    <a16:rowId xmlns:a16="http://schemas.microsoft.com/office/drawing/2014/main" val="970531487"/>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Utah</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    $4,651</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86%</a:t>
                      </a:r>
                    </a:p>
                  </a:txBody>
                  <a:tcPr anchor="b"/>
                </a:tc>
                <a:extLst>
                  <a:ext uri="{0D108BD9-81ED-4DB2-BD59-A6C34878D82A}">
                    <a16:rowId xmlns:a16="http://schemas.microsoft.com/office/drawing/2014/main" val="236690164"/>
                  </a:ext>
                </a:extLst>
              </a:tr>
              <a:tr h="315686">
                <a:tc>
                  <a:txBody>
                    <a:bodyPr/>
                    <a:lstStyle/>
                    <a:p>
                      <a:pPr>
                        <a:lnSpc>
                          <a:spcPts val="1600"/>
                        </a:lnSpc>
                      </a:pPr>
                      <a:r>
                        <a:rPr lang="en-US" sz="1400" dirty="0">
                          <a:latin typeface="Arial" panose="020B0604020202020204" pitchFamily="34" charset="0"/>
                          <a:cs typeface="Arial" panose="020B0604020202020204" pitchFamily="34" charset="0"/>
                        </a:rPr>
                        <a:t>New Jersey</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$168,243</a:t>
                      </a:r>
                    </a:p>
                  </a:txBody>
                  <a:tcPr anchor="b"/>
                </a:tc>
                <a:tc>
                  <a:txBody>
                    <a:bodyPr/>
                    <a:lstStyle/>
                    <a:p>
                      <a:pPr algn="ctr">
                        <a:lnSpc>
                          <a:spcPts val="1600"/>
                        </a:lnSpc>
                      </a:pPr>
                      <a:r>
                        <a:rPr lang="en-US" sz="1400" dirty="0">
                          <a:latin typeface="Arial" panose="020B0604020202020204" pitchFamily="34" charset="0"/>
                          <a:cs typeface="Arial" panose="020B0604020202020204" pitchFamily="34" charset="0"/>
                        </a:rPr>
                        <a:t>31%</a:t>
                      </a:r>
                    </a:p>
                  </a:txBody>
                  <a:tcPr anchor="b"/>
                </a:tc>
                <a:extLst>
                  <a:ext uri="{0D108BD9-81ED-4DB2-BD59-A6C34878D82A}">
                    <a16:rowId xmlns:a16="http://schemas.microsoft.com/office/drawing/2014/main" val="115341084"/>
                  </a:ext>
                </a:extLst>
              </a:tr>
            </a:tbl>
          </a:graphicData>
        </a:graphic>
      </p:graphicFrame>
    </p:spTree>
    <p:extLst>
      <p:ext uri="{BB962C8B-B14F-4D97-AF65-F5344CB8AC3E}">
        <p14:creationId xmlns:p14="http://schemas.microsoft.com/office/powerpoint/2010/main" val="2649995870"/>
      </p:ext>
    </p:extLst>
  </p:cSld>
  <p:clrMapOvr>
    <a:masterClrMapping/>
  </p:clrMapOvr>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003366"/>
      </a:dk2>
      <a:lt2>
        <a:srgbClr val="EEECE1"/>
      </a:lt2>
      <a:accent1>
        <a:srgbClr val="0E3490"/>
      </a:accent1>
      <a:accent2>
        <a:srgbClr val="D72E40"/>
      </a:accent2>
      <a:accent3>
        <a:srgbClr val="008000"/>
      </a:accent3>
      <a:accent4>
        <a:srgbClr val="00539B"/>
      </a:accent4>
      <a:accent5>
        <a:srgbClr val="EA552B"/>
      </a:accent5>
      <a:accent6>
        <a:srgbClr val="00539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520</TotalTime>
  <Words>4111</Words>
  <Application>Microsoft Macintosh PowerPoint</Application>
  <PresentationFormat>On-screen Show (4:3)</PresentationFormat>
  <Paragraphs>1924</Paragraphs>
  <Slides>110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110</vt:i4>
      </vt:variant>
    </vt:vector>
  </HeadingPairs>
  <TitlesOfParts>
    <vt:vector size="119" baseType="lpstr">
      <vt:lpstr>ＭＳ Ｐゴシック</vt:lpstr>
      <vt:lpstr>ヒラギノ角ゴ Pro W3</vt:lpstr>
      <vt:lpstr>Arial</vt:lpstr>
      <vt:lpstr>Calibri</vt:lpstr>
      <vt:lpstr>Helvetica</vt:lpstr>
      <vt:lpstr>Times New Roman</vt:lpstr>
      <vt:lpstr>Wingdings</vt:lpstr>
      <vt:lpstr>Office Theme</vt:lpstr>
      <vt:lpstr>1_Office Theme</vt:lpstr>
      <vt:lpstr>Truth in Accounting</vt:lpstr>
      <vt:lpstr>Table of Contents</vt:lpstr>
      <vt:lpstr>Table of Contents</vt:lpstr>
      <vt:lpstr>Table of Contents</vt:lpstr>
      <vt:lpstr>Table of Contents</vt:lpstr>
      <vt:lpstr>Table of Contents</vt:lpstr>
      <vt:lpstr>Table of Contents</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 Can Unaffordable Pension Benefits Be Enforced, Rolled Back, Reduced or Changed?</vt:lpstr>
      <vt:lpstr>II. Municipal Insolvency and Chapter 9 Impairment of Pension Obligations</vt:lpstr>
      <vt:lpstr>II. Municipal Insolvency and Chapter 9 Impairment of Pension Obligations</vt:lpstr>
      <vt:lpstr>II. Municipal Insolvency and Chapter 9 Impairment of Pension Obligations</vt:lpstr>
      <vt:lpstr>II. Municipal Insolvency and Chapter 9 Impairment of Pension Obligations</vt:lpstr>
      <vt:lpstr>II. Municipal Insolvency and Chapter 9 Impairment of Pension Obligations</vt:lpstr>
      <vt:lpstr>II. Municipal Insolvency and Chapter 9 Impairment of Pension Obligations</vt:lpstr>
      <vt:lpstr>II. Municipal Insolvency and Chapter 9 Impairment of Pension Obligations</vt:lpstr>
      <vt:lpstr>II. Municipal Insolvency and Chapter 9 Impairment of Pension Obligations</vt:lpstr>
      <vt:lpstr>II. Municipal Insolvency and Chapter 9 Impairment of Pension Obligations</vt:lpstr>
      <vt:lpstr>II. Municipal Insolvency and Chapter 9 Impairment of Pension Obligations</vt:lpstr>
      <vt:lpstr>III. Recent Illinois Supreme Court Decisions Elevate the Pension Protection Clause of the Illinois Constitution Above the Police Power</vt:lpstr>
      <vt:lpstr>III. Recent Illinois Supreme Court Decisions Elevate the Pension Protection Clause of the Illinois Constitution Above the Police Power</vt:lpstr>
      <vt:lpstr>III. Recent Illinois Supreme Court Decisions Elevate the Pension Protection Clause of the Illinois Constitution Above the Police Power</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IV. These Recent Illinois Supreme Court Decisions Appear to Be Contrary to the Holdings of the United States Supreme Court, Which Has Consistently Ruled That States Cannot Abdicate Their Inalienable Governmental Power to Provide Essential Governmental Services</vt:lpstr>
      <vt:lpstr>V. Amendment to the Illinois Constitution May Not Be the Politically Most Likely Approach to the Problem of Resolving Illinois Public Pensions</vt:lpstr>
      <vt:lpstr>V. Amendment to the Illinois Constitution May Not Be the Politically Most Likely Approach to the Problem of Resolving Illinois Public Pensions</vt:lpstr>
      <vt:lpstr>V. Amendment to the Illinois Constitution May Not Be the Politically Most Likely Approach to the Problem of Resolving Illinois Public Pensions</vt:lpstr>
      <vt:lpstr>V. Amendment to the Illinois Constitution May Not Be the Politically Most Likely Approach to the Problem of Resolving Illinois Public Pensions</vt:lpstr>
      <vt:lpstr>V. Amendment to the Illinois Constitution May Not Be the Politically Most Likely Approach to the Problem of Resolving Illinois Public Pensions</vt:lpstr>
      <vt:lpstr>V. Amendment to the Illinois Constitution May Not Be the Politically Most Likely Approach to the Problem of Resolving Illinois Public Pensions</vt:lpstr>
      <vt:lpstr>V. Amendment to the Illinois Constitution May Not Be the Politically Most Likely Approach to the Problem of Resolving Illinois Public Pensions</vt:lpstr>
      <vt:lpstr>V. Amendment to the Illinois Constitution May Not Be the Politically Most Likely Approach to the Problem of Resolving Illinois Public Pensions</vt:lpstr>
      <vt:lpstr>V. Amendment to the Illinois Constitution May Not Be the Politically Most Likely Approach to the Problem of Resolving Illinois Public Pensions</vt:lpstr>
      <vt:lpstr>V. Amendment to the Illinois Constitution May Not Be the Politically Most Likely Approach to the Problem of Resolving Illinois Public Pensions</vt:lpstr>
      <vt:lpstr>V. Amendment to the Illinois Constitution May Not Be the Politically Most Likely Approach to the Problem of Resolving Illinois Public Pensions</vt:lpstr>
      <vt:lpstr>V. Amendment to the Illinois Constitution May Not Be the Politically Most Likely Approach to the Problem of Resolving Illinois Public Pensions</vt:lpstr>
      <vt:lpstr>VI. Other Possible Approaches When Pension Reform Efforts Fail or Appear to be Legally Impossible</vt:lpstr>
      <vt:lpstr>VI. Other Possible Approaches When Pension Reform Efforts Fail or Appear to be Legally Impossible</vt:lpstr>
      <vt:lpstr>VI. Other Possible Approaches When Pension Reform Efforts Fail or Appear to be Legally Impossible</vt:lpstr>
      <vt:lpstr>VI. Other Possible Approaches When Pension Reform Efforts Fail or Appear to be Legally Impossible</vt:lpstr>
      <vt:lpstr>VI. Other Possible Approaches When Pension Reform Efforts Fail or Appear to be Legally Impossible</vt:lpstr>
      <vt:lpstr>VI. Other Possible Approaches When Pension Reform Efforts Fail or Appear to be Legally Impossible</vt:lpstr>
      <vt:lpstr>VII. Conclusion</vt:lpstr>
      <vt:lpstr>VII. Conclusion</vt:lpstr>
      <vt:lpstr>VII. Conclusion</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Appendix</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Linda Aurrichio</dc:creator>
  <cp:keywords/>
  <dc:description/>
  <cp:lastModifiedBy>Kevin Hoffman</cp:lastModifiedBy>
  <cp:revision>193</cp:revision>
  <cp:lastPrinted>2018-11-02T20:52:25Z</cp:lastPrinted>
  <dcterms:created xsi:type="dcterms:W3CDTF">2015-12-31T16:08:54Z</dcterms:created>
  <dcterms:modified xsi:type="dcterms:W3CDTF">2018-11-06T15:11:28Z</dcterms:modified>
  <cp:category/>
</cp:coreProperties>
</file>