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9" r:id="rId2"/>
    <p:sldId id="262" r:id="rId3"/>
    <p:sldId id="264" r:id="rId4"/>
    <p:sldId id="261" r:id="rId5"/>
    <p:sldId id="260" r:id="rId6"/>
    <p:sldId id="258" r:id="rId7"/>
    <p:sldId id="259" r:id="rId8"/>
    <p:sldId id="263" r:id="rId9"/>
    <p:sldId id="265" r:id="rId10"/>
    <p:sldId id="266" r:id="rId11"/>
    <p:sldId id="267" r:id="rId12"/>
    <p:sldId id="268" r:id="rId13"/>
    <p:sldId id="270" r:id="rId14"/>
    <p:sldId id="283" r:id="rId15"/>
    <p:sldId id="272" r:id="rId16"/>
    <p:sldId id="273" r:id="rId17"/>
    <p:sldId id="274" r:id="rId18"/>
    <p:sldId id="275" r:id="rId19"/>
    <p:sldId id="276" r:id="rId20"/>
    <p:sldId id="278" r:id="rId21"/>
    <p:sldId id="277" r:id="rId22"/>
    <p:sldId id="279" r:id="rId23"/>
    <p:sldId id="281" r:id="rId24"/>
    <p:sldId id="282" r:id="rId25"/>
    <p:sldId id="280" r:id="rId26"/>
    <p:sldId id="271" r:id="rId27"/>
    <p:sldId id="287" r:id="rId28"/>
    <p:sldId id="288" r:id="rId29"/>
    <p:sldId id="289" r:id="rId30"/>
    <p:sldId id="29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81DB2D0-0F93-B941-8FFB-31C35B7C91AF}">
          <p14:sldIdLst>
            <p14:sldId id="269"/>
            <p14:sldId id="262"/>
            <p14:sldId id="264"/>
            <p14:sldId id="261"/>
            <p14:sldId id="260"/>
            <p14:sldId id="258"/>
            <p14:sldId id="259"/>
            <p14:sldId id="263"/>
            <p14:sldId id="265"/>
            <p14:sldId id="266"/>
            <p14:sldId id="267"/>
            <p14:sldId id="268"/>
            <p14:sldId id="270"/>
            <p14:sldId id="283"/>
            <p14:sldId id="272"/>
            <p14:sldId id="273"/>
            <p14:sldId id="274"/>
            <p14:sldId id="275"/>
            <p14:sldId id="276"/>
            <p14:sldId id="278"/>
            <p14:sldId id="277"/>
            <p14:sldId id="279"/>
            <p14:sldId id="281"/>
            <p14:sldId id="282"/>
            <p14:sldId id="280"/>
            <p14:sldId id="271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00"/>
    <p:restoredTop sz="94643"/>
  </p:normalViewPr>
  <p:slideViewPr>
    <p:cSldViewPr snapToGrid="0" snapToObjects="1">
      <p:cViewPr>
        <p:scale>
          <a:sx n="77" d="100"/>
          <a:sy n="77" d="100"/>
        </p:scale>
        <p:origin x="-102" y="-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1864-60F0-7B43-9311-E1C1EEA03E52}" type="datetimeFigureOut">
              <a:rPr lang="en-US" smtClean="0"/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358C-65FD-9D42-860E-3D669BA9F2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412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1864-60F0-7B43-9311-E1C1EEA03E52}" type="datetimeFigureOut">
              <a:rPr lang="en-US" smtClean="0"/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358C-65FD-9D42-860E-3D669BA9F2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39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1864-60F0-7B43-9311-E1C1EEA03E52}" type="datetimeFigureOut">
              <a:rPr lang="en-US" smtClean="0"/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358C-65FD-9D42-860E-3D669BA9F2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90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1864-60F0-7B43-9311-E1C1EEA03E52}" type="datetimeFigureOut">
              <a:rPr lang="en-US" smtClean="0"/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358C-65FD-9D42-860E-3D669BA9F2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88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1864-60F0-7B43-9311-E1C1EEA03E52}" type="datetimeFigureOut">
              <a:rPr lang="en-US" smtClean="0"/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358C-65FD-9D42-860E-3D669BA9F2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00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1864-60F0-7B43-9311-E1C1EEA03E52}" type="datetimeFigureOut">
              <a:rPr lang="en-US" smtClean="0"/>
              <a:t>4/22/2016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358C-65FD-9D42-860E-3D669BA9F2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47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1864-60F0-7B43-9311-E1C1EEA03E52}" type="datetimeFigureOut">
              <a:rPr lang="en-US" smtClean="0"/>
              <a:t>4/22/2016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358C-65FD-9D42-860E-3D669BA9F2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0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1864-60F0-7B43-9311-E1C1EEA03E52}" type="datetimeFigureOut">
              <a:rPr lang="en-US" smtClean="0"/>
              <a:t>4/22/2016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358C-65FD-9D42-860E-3D669BA9F2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32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1864-60F0-7B43-9311-E1C1EEA03E52}" type="datetimeFigureOut">
              <a:rPr lang="en-US" smtClean="0"/>
              <a:t>4/22/2016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358C-65FD-9D42-860E-3D669BA9F2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29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1864-60F0-7B43-9311-E1C1EEA03E52}" type="datetimeFigureOut">
              <a:rPr lang="en-US" smtClean="0"/>
              <a:t>4/22/2016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358C-65FD-9D42-860E-3D669BA9F2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4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1864-60F0-7B43-9311-E1C1EEA03E52}" type="datetimeFigureOut">
              <a:rPr lang="en-US" smtClean="0"/>
              <a:t>4/22/2016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9358C-65FD-9D42-860E-3D669BA9F2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91864-60F0-7B43-9311-E1C1EEA03E52}" type="datetimeFigureOut">
              <a:rPr lang="en-US" smtClean="0"/>
              <a:t>4/22/2016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9358C-65FD-9D42-860E-3D669BA9F2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59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69925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6600" dirty="0" smtClean="0"/>
              <a:t>The Illinois Public Pension Crisis</a:t>
            </a:r>
            <a:endParaRPr lang="en-US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1971040" y="3260745"/>
            <a:ext cx="8636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A DePaul Student Case Competition</a:t>
            </a:r>
            <a:endParaRPr lang="en-US" sz="3000" dirty="0"/>
          </a:p>
        </p:txBody>
      </p:sp>
      <p:sp>
        <p:nvSpPr>
          <p:cNvPr id="5" name="TextBox 4"/>
          <p:cNvSpPr txBox="1"/>
          <p:nvPr/>
        </p:nvSpPr>
        <p:spPr>
          <a:xfrm>
            <a:off x="1762760" y="5080000"/>
            <a:ext cx="959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Presenting: Jay Choi, Lauren McDermott, &amp; Paul </a:t>
            </a:r>
            <a:r>
              <a:rPr lang="en-US" dirty="0" err="1" smtClean="0"/>
              <a:t>Kuligowski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7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422275"/>
            <a:ext cx="10515600" cy="86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 smtClean="0"/>
              <a:t>Actuarial Practices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372155"/>
            <a:ext cx="470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Recommendation 2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7920" y="2580640"/>
            <a:ext cx="10424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We recommend that modifying the actuarial practices in accordance with State Law and Actuarial Standards reflective of reality and the current economic conditions of low interest rates.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74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recommend that the pension fund, once consolidated, is audited semiannually for discrepancies in </a:t>
            </a:r>
            <a:r>
              <a:rPr lang="en-US" dirty="0" smtClean="0"/>
              <a:t>reporting and proper </a:t>
            </a:r>
            <a:r>
              <a:rPr lang="en-US" dirty="0"/>
              <a:t>asset </a:t>
            </a:r>
            <a:r>
              <a:rPr lang="en-US" dirty="0" smtClean="0"/>
              <a:t>allocation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422275"/>
            <a:ext cx="10515600" cy="863600"/>
          </a:xfrm>
        </p:spPr>
        <p:txBody>
          <a:bodyPr>
            <a:noAutofit/>
          </a:bodyPr>
          <a:lstStyle/>
          <a:p>
            <a:r>
              <a:rPr lang="en-US" sz="6000" dirty="0" smtClean="0"/>
              <a:t>Auditing Practices</a:t>
            </a:r>
            <a:endParaRPr lang="en-US" sz="600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372155"/>
            <a:ext cx="470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Recommendation 3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509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r>
              <a:rPr lang="en-US" dirty="0" smtClean="0"/>
              <a:t>Part 2</a:t>
            </a:r>
            <a:br>
              <a:rPr lang="en-US" dirty="0" smtClean="0"/>
            </a:br>
            <a:r>
              <a:rPr lang="en-US" dirty="0" smtClean="0"/>
              <a:t>Alleviate</a:t>
            </a:r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dirty="0" smtClean="0">
                <a:solidFill>
                  <a:srgbClr val="FF0000"/>
                </a:solidFill>
              </a:rPr>
              <a:t>To alleviate the problem:</a:t>
            </a:r>
          </a:p>
          <a:p>
            <a:r>
              <a:rPr 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Budget Reallocation</a:t>
            </a:r>
          </a:p>
          <a:p>
            <a:pPr lvl="1">
              <a:buFont typeface="Courier New" charset="0"/>
              <a:buChar char="o"/>
            </a:pP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FY2015 </a:t>
            </a:r>
            <a:endParaRPr lang="en-US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buFont typeface="Courier New" charset="0"/>
              <a:buChar char="o"/>
            </a:pPr>
            <a:r>
              <a:rPr lang="en-US" sz="1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Capital Outlays</a:t>
            </a:r>
          </a:p>
          <a:p>
            <a:r>
              <a:rPr lang="en-US" sz="1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Revenue Generation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577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4" name="Text Placeholder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Allocating a percentage of the budget makes up for lack of State contributions</a:t>
            </a:r>
          </a:p>
          <a:p>
            <a:r>
              <a:rPr lang="en-US" dirty="0"/>
              <a:t>Beneficiaries have restored confidence in pension security </a:t>
            </a:r>
          </a:p>
          <a:p>
            <a:r>
              <a:rPr lang="en-US" dirty="0"/>
              <a:t>Lawmakers gain favor with public workers and unions</a:t>
            </a:r>
          </a:p>
          <a:p>
            <a:r>
              <a:rPr lang="en-US" dirty="0"/>
              <a:t>Reduces pension related bankruptcy risk </a:t>
            </a:r>
          </a:p>
          <a:p>
            <a:r>
              <a:rPr lang="en-US" dirty="0"/>
              <a:t>Provides the new consolidated pension fund with creditability and accountability </a:t>
            </a:r>
          </a:p>
        </p:txBody>
      </p:sp>
    </p:spTree>
    <p:extLst>
      <p:ext uri="{BB962C8B-B14F-4D97-AF65-F5344CB8AC3E}">
        <p14:creationId xmlns:p14="http://schemas.microsoft.com/office/powerpoint/2010/main" val="1807765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Much will it cost annually?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/>
              <a:t>$4.36B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04466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Reallocation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evaluating the liability and recognizing the drain carrying such a liability has on the state </a:t>
            </a:r>
            <a:r>
              <a:rPr lang="en-US" dirty="0" smtClean="0"/>
              <a:t>budget</a:t>
            </a:r>
          </a:p>
          <a:p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propose reallocating 4% of the FY2015 Governors proposed budget to the pension liability.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298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Revenue Generation </a:t>
            </a:r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of this is to generate consistent enough revenue to offset the 4% budget reallocation that we recommended to pay off the pension liability by 2045.</a:t>
            </a:r>
          </a:p>
        </p:txBody>
      </p:sp>
    </p:spTree>
    <p:extLst>
      <p:ext uri="{BB962C8B-B14F-4D97-AF65-F5344CB8AC3E}">
        <p14:creationId xmlns:p14="http://schemas.microsoft.com/office/powerpoint/2010/main" val="1103806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elaborate our </a:t>
            </a:r>
            <a:r>
              <a:rPr lang="en-US" dirty="0"/>
              <a:t>plan of reallocation, we have gone through the Governors FY2015 proposed budget to show what a 4% reduction would </a:t>
            </a:r>
            <a:r>
              <a:rPr lang="en-US" dirty="0" smtClean="0"/>
              <a:t>mean. </a:t>
            </a:r>
          </a:p>
          <a:p>
            <a:r>
              <a:rPr lang="en-US" dirty="0" smtClean="0"/>
              <a:t>We </a:t>
            </a:r>
            <a:r>
              <a:rPr lang="en-US" dirty="0"/>
              <a:t>acknowledge that there are certain aspects of the proposal that may not be entirely feasible.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to Reallocation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</a:t>
            </a:r>
            <a:r>
              <a:rPr lang="en-US" dirty="0"/>
              <a:t>would </a:t>
            </a:r>
            <a:r>
              <a:rPr lang="en-US" dirty="0" smtClean="0"/>
              <a:t>allow </a:t>
            </a:r>
            <a:r>
              <a:rPr lang="en-US" dirty="0"/>
              <a:t>departments </a:t>
            </a:r>
            <a:r>
              <a:rPr lang="en-US" dirty="0" smtClean="0"/>
              <a:t>to determine where the </a:t>
            </a:r>
            <a:r>
              <a:rPr lang="en-US" dirty="0"/>
              <a:t>4% reduction </a:t>
            </a:r>
            <a:r>
              <a:rPr lang="en-US" dirty="0" smtClean="0"/>
              <a:t>of their departments budget would come from.</a:t>
            </a:r>
            <a:endParaRPr lang="en-US" dirty="0"/>
          </a:p>
          <a:p>
            <a:r>
              <a:rPr lang="en-US" dirty="0" smtClean="0"/>
              <a:t>Ex. If </a:t>
            </a:r>
            <a:r>
              <a:rPr lang="en-US" dirty="0"/>
              <a:t>a department cannot cut travel expenses by 4%, they can cut printing expenses by whatever would equal 4% of travel and reallocate that way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z="1800" dirty="0" smtClean="0"/>
              <a:t>*</a:t>
            </a:r>
            <a:r>
              <a:rPr lang="en-US" sz="1800" dirty="0"/>
              <a:t> </a:t>
            </a:r>
            <a:r>
              <a:rPr lang="en-US" sz="1800" dirty="0" smtClean="0"/>
              <a:t>The </a:t>
            </a:r>
            <a:r>
              <a:rPr lang="en-US" sz="1800" dirty="0"/>
              <a:t>question of how to fund the expenses and capital outlays that are being cut are answered in our revenue generation program. </a:t>
            </a:r>
          </a:p>
        </p:txBody>
      </p:sp>
    </p:spTree>
    <p:extLst>
      <p:ext uri="{BB962C8B-B14F-4D97-AF65-F5344CB8AC3E}">
        <p14:creationId xmlns:p14="http://schemas.microsoft.com/office/powerpoint/2010/main" val="2214049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Below is a report of the Illinois 2015 proposed finances and a new proposed budget showing where these reallocations will come from.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algn="ctr"/>
            <a:r>
              <a:rPr lang="en-US" dirty="0"/>
              <a:t>Governors Proposed: 96,864,880,063.90</a:t>
            </a:r>
          </a:p>
          <a:p>
            <a:pPr algn="ctr"/>
            <a:r>
              <a:rPr lang="en-US" dirty="0"/>
              <a:t>FY2015 Proposed: 92,990,284,861.34</a:t>
            </a:r>
          </a:p>
          <a:p>
            <a:pPr algn="ctr"/>
            <a:r>
              <a:rPr lang="en-US" dirty="0"/>
              <a:t>Difference: 3,874,595,202.56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81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Step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Contain</a:t>
            </a:r>
          </a:p>
          <a:p>
            <a:r>
              <a:rPr lang="en-US" sz="4400" dirty="0" smtClean="0"/>
              <a:t>Alleviate</a:t>
            </a:r>
          </a:p>
          <a:p>
            <a:r>
              <a:rPr lang="en-US" sz="4400" dirty="0" smtClean="0"/>
              <a:t>Sustainability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253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Carrying a pension liability increases the state’s financial instability and harms their economic health. </a:t>
            </a:r>
            <a:endParaRPr lang="en-US" dirty="0" smtClean="0"/>
          </a:p>
          <a:p>
            <a:r>
              <a:rPr lang="en-US" dirty="0" smtClean="0"/>
              <a:t>There </a:t>
            </a:r>
            <a:r>
              <a:rPr lang="en-US" dirty="0"/>
              <a:t>are over 675,000 people receiving pensions, a significant part of consumption for the state. </a:t>
            </a:r>
          </a:p>
        </p:txBody>
      </p:sp>
    </p:spTree>
    <p:extLst>
      <p:ext uri="{BB962C8B-B14F-4D97-AF65-F5344CB8AC3E}">
        <p14:creationId xmlns:p14="http://schemas.microsoft.com/office/powerpoint/2010/main" val="5848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Outlays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recommend that 25% of the capital outlays budget is reallocated to the IL state pension fund. </a:t>
            </a:r>
          </a:p>
          <a:p>
            <a:r>
              <a:rPr lang="en-US" dirty="0" smtClean="0"/>
              <a:t>Difference </a:t>
            </a:r>
            <a:r>
              <a:rPr lang="en-US" dirty="0"/>
              <a:t>between important infrastructure and capital projects that are able to wait until the state finances have normalized. </a:t>
            </a:r>
            <a:endParaRPr lang="en-US" dirty="0" smtClean="0"/>
          </a:p>
          <a:p>
            <a:r>
              <a:rPr lang="en-US" dirty="0" smtClean="0"/>
              <a:t>The purpose of this is to provide economic risk capital to absorb restructuring costs.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9322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All capital outlays projects must be evaluated based on priority and there risk to the general public. The priority of the project and a risk assessment must be included in the request for funding. </a:t>
            </a:r>
          </a:p>
          <a:p>
            <a:pPr lvl="0"/>
            <a:r>
              <a:rPr lang="en-US" dirty="0"/>
              <a:t>High benefit and low dollar projects are given priority. </a:t>
            </a:r>
          </a:p>
          <a:p>
            <a:pPr lvl="0"/>
            <a:r>
              <a:rPr lang="en-US" dirty="0"/>
              <a:t>All requests for state funding must include an extensive cost benefit analysis of the project and its projected impact on the community. 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97224" y="5530632"/>
            <a:ext cx="10356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dirty="0" smtClean="0"/>
              <a:t>*We </a:t>
            </a:r>
            <a:r>
              <a:rPr lang="en-US" dirty="0"/>
              <a:t>recognize that many of these infrastructure allocations are </a:t>
            </a:r>
            <a:r>
              <a:rPr lang="en-US"/>
              <a:t>important </a:t>
            </a:r>
            <a:r>
              <a:rPr lang="en-US" smtClean="0"/>
              <a:t>to have </a:t>
            </a:r>
            <a:r>
              <a:rPr lang="en-US" dirty="0"/>
              <a:t>a well functioning state.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90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Governors projected Fiscal Year 2015 budget, we have restructured the Fiscal Year 2015 budget to show what a 25% decrease in budget allocation would due to each of the allocations. 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Yearly </a:t>
            </a:r>
            <a:r>
              <a:rPr lang="en-US" dirty="0"/>
              <a:t>Savings</a:t>
            </a:r>
          </a:p>
          <a:p>
            <a:pPr marL="0" indent="0" algn="ctr">
              <a:buNone/>
            </a:pPr>
            <a:r>
              <a:rPr lang="en-US" dirty="0" smtClean="0"/>
              <a:t>Total Budget: $1,450,752,865.00 ($1.45B)</a:t>
            </a: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 Reduction: 25</a:t>
            </a:r>
            <a:r>
              <a:rPr lang="en-US" dirty="0"/>
              <a:t>%</a:t>
            </a:r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Savings: $362,688,216.25 ($362M)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97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Reallocation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4% Reallocation: $4B per year </a:t>
            </a:r>
          </a:p>
          <a:p>
            <a:pPr algn="ctr"/>
            <a:r>
              <a:rPr lang="en-US" dirty="0" smtClean="0"/>
              <a:t>Capital Outlays Reduction: $362M</a:t>
            </a:r>
          </a:p>
          <a:p>
            <a:pPr algn="ctr"/>
            <a:r>
              <a:rPr lang="en-US" dirty="0" smtClean="0"/>
              <a:t>Total: $4.36B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67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2939" y="2146852"/>
            <a:ext cx="92036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We propose that the budget cuts created by this plan are offset in the implementation of the revenue generation program. </a:t>
            </a:r>
          </a:p>
        </p:txBody>
      </p:sp>
    </p:spTree>
    <p:extLst>
      <p:ext uri="{BB962C8B-B14F-4D97-AF65-F5344CB8AC3E}">
        <p14:creationId xmlns:p14="http://schemas.microsoft.com/office/powerpoint/2010/main" val="15141776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r>
              <a:rPr lang="en-US" dirty="0" smtClean="0"/>
              <a:t>Part </a:t>
            </a:r>
            <a:r>
              <a:rPr lang="en-US" dirty="0"/>
              <a:t>3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Sustainability</a:t>
            </a:r>
            <a:endParaRPr lang="en-US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dirty="0" smtClean="0">
                <a:solidFill>
                  <a:srgbClr val="FF0000"/>
                </a:solidFill>
              </a:rPr>
              <a:t>To </a:t>
            </a:r>
            <a:r>
              <a:rPr lang="en-US" sz="1500" dirty="0">
                <a:solidFill>
                  <a:srgbClr val="FF0000"/>
                </a:solidFill>
              </a:rPr>
              <a:t>c</a:t>
            </a:r>
            <a:r>
              <a:rPr lang="en-US" sz="1500" dirty="0" smtClean="0">
                <a:solidFill>
                  <a:srgbClr val="FF0000"/>
                </a:solidFill>
              </a:rPr>
              <a:t>reate sustainability of the Illinois public pension:</a:t>
            </a:r>
          </a:p>
          <a:p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14608397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194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89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092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1</a:t>
            </a:r>
            <a:br>
              <a:rPr lang="en-US" dirty="0" smtClean="0"/>
            </a:br>
            <a:r>
              <a:rPr lang="en-US" dirty="0" smtClean="0"/>
              <a:t>Contain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 contain </a:t>
            </a:r>
            <a:r>
              <a:rPr lang="en-US" dirty="0">
                <a:solidFill>
                  <a:srgbClr val="FF0000"/>
                </a:solidFill>
              </a:rPr>
              <a:t>the problem, we </a:t>
            </a:r>
            <a:r>
              <a:rPr lang="en-US" dirty="0" smtClean="0">
                <a:solidFill>
                  <a:srgbClr val="FF0000"/>
                </a:solidFill>
              </a:rPr>
              <a:t>will: </a:t>
            </a:r>
          </a:p>
          <a:p>
            <a:pPr marL="342900" indent="-342900">
              <a:buFont typeface="Arial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Recognize what the problem is and where it came from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consolidate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funds to cut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inefficiency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change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asset allocations 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restructure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Illinois state budget. 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65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05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2251797"/>
            <a:ext cx="11658600" cy="4507441"/>
          </a:xfrm>
        </p:spPr>
        <p:txBody>
          <a:bodyPr>
            <a:normAutofit/>
          </a:bodyPr>
          <a:lstStyle/>
          <a:p>
            <a:r>
              <a:rPr lang="en-US" sz="5000" dirty="0" smtClean="0"/>
              <a:t>Illinois stringent pension laws.</a:t>
            </a:r>
          </a:p>
          <a:p>
            <a:r>
              <a:rPr lang="en-US" sz="5000" dirty="0" smtClean="0"/>
              <a:t>Misleading accounting standards.</a:t>
            </a:r>
          </a:p>
          <a:p>
            <a:r>
              <a:rPr lang="en-US" sz="5000" dirty="0" smtClean="0"/>
              <a:t>Poor funding in the wake of financial disaster.</a:t>
            </a:r>
            <a:endParaRPr lang="en-US" sz="5000" dirty="0"/>
          </a:p>
        </p:txBody>
      </p:sp>
      <p:sp>
        <p:nvSpPr>
          <p:cNvPr id="4" name="TextBox 3"/>
          <p:cNvSpPr txBox="1"/>
          <p:nvPr/>
        </p:nvSpPr>
        <p:spPr>
          <a:xfrm>
            <a:off x="857250" y="785813"/>
            <a:ext cx="101012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Three Major Factors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1756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Illinois stringent pension laws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laws create challenges far greater then any other state.</a:t>
            </a:r>
          </a:p>
          <a:p>
            <a:r>
              <a:rPr lang="en-US" dirty="0" smtClean="0"/>
              <a:t>Illinois has the strictest pension laws of any state.</a:t>
            </a:r>
          </a:p>
          <a:p>
            <a:r>
              <a:rPr lang="en-US" dirty="0" smtClean="0"/>
              <a:t>Many case studies do not apply.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52512" y="4357688"/>
            <a:ext cx="90249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/>
              <a:t>“Benefits may in no way be impaired or </a:t>
            </a:r>
            <a:r>
              <a:rPr lang="en-US" sz="3000" i="1" dirty="0" smtClean="0"/>
              <a:t>diminished.” - </a:t>
            </a:r>
            <a:endParaRPr lang="en-US" sz="3000" i="1" dirty="0"/>
          </a:p>
        </p:txBody>
      </p:sp>
    </p:spTree>
    <p:extLst>
      <p:ext uri="{BB962C8B-B14F-4D97-AF65-F5344CB8AC3E}">
        <p14:creationId xmlns:p14="http://schemas.microsoft.com/office/powerpoint/2010/main" val="82131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Misleading Accounting standards.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pPr lvl="0"/>
            <a:r>
              <a:rPr lang="en-US" dirty="0" smtClean="0"/>
              <a:t>Current accounting practices </a:t>
            </a:r>
            <a:r>
              <a:rPr lang="en-US" dirty="0"/>
              <a:t>are not reflective of current market </a:t>
            </a:r>
            <a:r>
              <a:rPr lang="en-US" dirty="0" smtClean="0"/>
              <a:t>conditions</a:t>
            </a:r>
          </a:p>
          <a:p>
            <a:pPr lvl="0"/>
            <a:r>
              <a:rPr lang="en-US" dirty="0" smtClean="0"/>
              <a:t>These practices have masked the current pension </a:t>
            </a:r>
            <a:r>
              <a:rPr lang="en-US" dirty="0"/>
              <a:t>liability. </a:t>
            </a:r>
          </a:p>
          <a:p>
            <a:r>
              <a:rPr lang="en-US" dirty="0" smtClean="0"/>
              <a:t>Illinois's financial budget shows that the pension is “only”  $20 billion under funded.</a:t>
            </a:r>
          </a:p>
          <a:p>
            <a:r>
              <a:rPr lang="en-US" dirty="0" smtClean="0"/>
              <a:t>It’s actually closer to $111 billion.</a:t>
            </a:r>
          </a:p>
        </p:txBody>
      </p:sp>
    </p:spTree>
    <p:extLst>
      <p:ext uri="{BB962C8B-B14F-4D97-AF65-F5344CB8AC3E}">
        <p14:creationId xmlns:p14="http://schemas.microsoft.com/office/powerpoint/2010/main" val="159554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2718"/>
            <a:ext cx="10515600" cy="1325563"/>
          </a:xfrm>
        </p:spPr>
        <p:txBody>
          <a:bodyPr/>
          <a:lstStyle/>
          <a:p>
            <a:r>
              <a:rPr lang="en-US" dirty="0" smtClean="0"/>
              <a:t>Poor funding in the wake of financial disaster.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84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Many investments went bad.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Cause the state to run a deficit.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4168" y="2693988"/>
            <a:ext cx="6247246" cy="338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3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522287"/>
            <a:ext cx="11572875" cy="1325563"/>
          </a:xfrm>
        </p:spPr>
        <p:txBody>
          <a:bodyPr>
            <a:noAutofit/>
          </a:bodyPr>
          <a:lstStyle/>
          <a:p>
            <a:r>
              <a:rPr lang="en-US" sz="6500" dirty="0" smtClean="0"/>
              <a:t>How do we Contain the Problem?</a:t>
            </a:r>
            <a:endParaRPr lang="en-US" sz="65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301" y="1957388"/>
            <a:ext cx="3925048" cy="490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09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22275"/>
            <a:ext cx="10515600" cy="863600"/>
          </a:xfrm>
        </p:spPr>
        <p:txBody>
          <a:bodyPr>
            <a:noAutofit/>
          </a:bodyPr>
          <a:lstStyle/>
          <a:p>
            <a:r>
              <a:rPr lang="en-US" sz="6000" dirty="0"/>
              <a:t>Consolidation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97100"/>
            <a:ext cx="10515600" cy="4351338"/>
          </a:xfrm>
        </p:spPr>
        <p:txBody>
          <a:bodyPr/>
          <a:lstStyle/>
          <a:p>
            <a:r>
              <a:rPr lang="en-US" dirty="0"/>
              <a:t>We recommend that the </a:t>
            </a:r>
            <a:r>
              <a:rPr lang="en-US" b="1" i="1" dirty="0"/>
              <a:t>six </a:t>
            </a:r>
            <a:r>
              <a:rPr lang="en-US" dirty="0"/>
              <a:t>Chicago pension funds be </a:t>
            </a:r>
            <a:r>
              <a:rPr lang="en-US" dirty="0" smtClean="0"/>
              <a:t>consolidated into one large fund. </a:t>
            </a:r>
          </a:p>
          <a:p>
            <a:r>
              <a:rPr lang="en-US" dirty="0" smtClean="0"/>
              <a:t>By Consolidating we would </a:t>
            </a:r>
            <a:r>
              <a:rPr lang="en-US" b="1" i="1" dirty="0" smtClean="0"/>
              <a:t>gain 2.58B in savings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372155"/>
            <a:ext cx="47005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Recommendation 1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16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2940</TotalTime>
  <Words>857</Words>
  <Application>Microsoft Office PowerPoint</Application>
  <PresentationFormat>Custom</PresentationFormat>
  <Paragraphs>105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The Illinois Public Pension Crisis</vt:lpstr>
      <vt:lpstr>Three Step Process</vt:lpstr>
      <vt:lpstr>Part 1 Contain</vt:lpstr>
      <vt:lpstr>PowerPoint Presentation</vt:lpstr>
      <vt:lpstr>Illinois stringent pension laws</vt:lpstr>
      <vt:lpstr>Misleading Accounting standards. </vt:lpstr>
      <vt:lpstr>Poor funding in the wake of financial disaster.</vt:lpstr>
      <vt:lpstr>How do we Contain the Problem?</vt:lpstr>
      <vt:lpstr>Consolidation</vt:lpstr>
      <vt:lpstr>PowerPoint Presentation</vt:lpstr>
      <vt:lpstr>Auditing Practices</vt:lpstr>
      <vt:lpstr>Part 2 Alleviate</vt:lpstr>
      <vt:lpstr>Purpose</vt:lpstr>
      <vt:lpstr>Much will it cost annually?</vt:lpstr>
      <vt:lpstr>Budget Reallocation</vt:lpstr>
      <vt:lpstr>Revenue Generation Program</vt:lpstr>
      <vt:lpstr>Viability</vt:lpstr>
      <vt:lpstr>Solution to Reallocation </vt:lpstr>
      <vt:lpstr>Impact</vt:lpstr>
      <vt:lpstr>Reasoning</vt:lpstr>
      <vt:lpstr>Capital Outlays</vt:lpstr>
      <vt:lpstr>Stipulations</vt:lpstr>
      <vt:lpstr>Impact</vt:lpstr>
      <vt:lpstr>Budget Reallocation Recap</vt:lpstr>
      <vt:lpstr>PowerPoint Presentation</vt:lpstr>
      <vt:lpstr>Part 3 Sustainability</vt:lpstr>
      <vt:lpstr>Who </vt:lpstr>
      <vt:lpstr>What</vt:lpstr>
      <vt:lpstr>When </vt:lpstr>
      <vt:lpstr>How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caused this crisis?</dc:title>
  <dc:creator>Microsoft Office User</dc:creator>
  <cp:lastModifiedBy>DePaul University</cp:lastModifiedBy>
  <cp:revision>32</cp:revision>
  <dcterms:created xsi:type="dcterms:W3CDTF">2016-04-15T03:53:43Z</dcterms:created>
  <dcterms:modified xsi:type="dcterms:W3CDTF">2016-04-22T15:20:44Z</dcterms:modified>
</cp:coreProperties>
</file>